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1" r:id="rId4"/>
    <p:sldId id="1161" r:id="rId5"/>
    <p:sldId id="258" r:id="rId6"/>
    <p:sldId id="354" r:id="rId7"/>
    <p:sldId id="1159" r:id="rId8"/>
    <p:sldId id="1164" r:id="rId9"/>
    <p:sldId id="1163" r:id="rId10"/>
    <p:sldId id="1152" r:id="rId11"/>
    <p:sldId id="1167" r:id="rId12"/>
    <p:sldId id="762" r:id="rId13"/>
    <p:sldId id="1149" r:id="rId14"/>
    <p:sldId id="1170" r:id="rId15"/>
    <p:sldId id="1171" r:id="rId16"/>
    <p:sldId id="1173" r:id="rId17"/>
    <p:sldId id="116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 autoAdjust="0"/>
    <p:restoredTop sz="86441" autoAdjust="0"/>
  </p:normalViewPr>
  <p:slideViewPr>
    <p:cSldViewPr snapToGrid="0">
      <p:cViewPr varScale="1">
        <p:scale>
          <a:sx n="76" d="100"/>
          <a:sy n="76" d="100"/>
        </p:scale>
        <p:origin x="714" y="7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809254-6A07-4880-8482-322703DF5576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7FDBDB-ECCC-48BC-ACF5-C53F40825FB0}">
      <dgm:prSet/>
      <dgm:spPr/>
      <dgm:t>
        <a:bodyPr/>
        <a:lstStyle/>
        <a:p>
          <a:r>
            <a:rPr lang="it-IT" dirty="0"/>
            <a:t>Il mondo invecchia…quali conseguenze…</a:t>
          </a:r>
          <a:endParaRPr lang="en-US" dirty="0"/>
        </a:p>
      </dgm:t>
    </dgm:pt>
    <dgm:pt modelId="{DD923CD4-AB9D-4B77-A054-488180D2D639}" type="parTrans" cxnId="{12587EF4-B035-4EEF-B440-268D1F590CB2}">
      <dgm:prSet/>
      <dgm:spPr/>
      <dgm:t>
        <a:bodyPr/>
        <a:lstStyle/>
        <a:p>
          <a:endParaRPr lang="en-US"/>
        </a:p>
      </dgm:t>
    </dgm:pt>
    <dgm:pt modelId="{4F26AE02-877B-4A4B-87F8-70FA478AB767}" type="sibTrans" cxnId="{12587EF4-B035-4EEF-B440-268D1F590CB2}">
      <dgm:prSet/>
      <dgm:spPr/>
      <dgm:t>
        <a:bodyPr/>
        <a:lstStyle/>
        <a:p>
          <a:endParaRPr lang="en-US"/>
        </a:p>
      </dgm:t>
    </dgm:pt>
    <dgm:pt modelId="{86057621-929F-4279-BF91-3240F60A4948}">
      <dgm:prSet/>
      <dgm:spPr/>
      <dgm:t>
        <a:bodyPr/>
        <a:lstStyle/>
        <a:p>
          <a:r>
            <a:rPr lang="it-IT" dirty="0"/>
            <a:t>Dove si invecchia di più</a:t>
          </a:r>
        </a:p>
      </dgm:t>
    </dgm:pt>
    <dgm:pt modelId="{C96FCAC6-2C32-4349-8DF1-D00E81E07975}" type="parTrans" cxnId="{190A738D-150C-4C0E-A039-E1044154BE7A}">
      <dgm:prSet/>
      <dgm:spPr/>
      <dgm:t>
        <a:bodyPr/>
        <a:lstStyle/>
        <a:p>
          <a:endParaRPr lang="en-US"/>
        </a:p>
      </dgm:t>
    </dgm:pt>
    <dgm:pt modelId="{3AF2D7D7-DFE3-4D02-AD9B-B7C685208405}" type="sibTrans" cxnId="{190A738D-150C-4C0E-A039-E1044154BE7A}">
      <dgm:prSet/>
      <dgm:spPr/>
      <dgm:t>
        <a:bodyPr/>
        <a:lstStyle/>
        <a:p>
          <a:endParaRPr lang="en-US"/>
        </a:p>
      </dgm:t>
    </dgm:pt>
    <dgm:pt modelId="{0E2CC18D-3DB5-402B-96A3-D3E5C0A741BE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dirty="0"/>
            <a:t>Vogliamo invecchiare bene </a:t>
          </a:r>
          <a:r>
            <a:rPr lang="it-IT" dirty="0" err="1"/>
            <a:t>healthy</a:t>
          </a:r>
          <a:r>
            <a:rPr lang="it-IT" dirty="0"/>
            <a:t> aging vs </a:t>
          </a:r>
          <a:r>
            <a:rPr lang="it-IT" dirty="0" err="1"/>
            <a:t>active</a:t>
          </a:r>
          <a:r>
            <a:rPr lang="it-IT" dirty="0"/>
            <a:t> aging</a:t>
          </a:r>
          <a:endParaRPr lang="en-US" dirty="0"/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dirty="0"/>
        </a:p>
      </dgm:t>
    </dgm:pt>
    <dgm:pt modelId="{6525A28D-6E72-4734-8069-7A935328C8AB}" type="parTrans" cxnId="{4A5FC1AB-337F-4852-B7F5-8542F8E2E979}">
      <dgm:prSet/>
      <dgm:spPr/>
      <dgm:t>
        <a:bodyPr/>
        <a:lstStyle/>
        <a:p>
          <a:endParaRPr lang="en-US"/>
        </a:p>
      </dgm:t>
    </dgm:pt>
    <dgm:pt modelId="{D9E514C7-8472-4A11-823E-97327660E8E1}" type="sibTrans" cxnId="{4A5FC1AB-337F-4852-B7F5-8542F8E2E979}">
      <dgm:prSet/>
      <dgm:spPr/>
      <dgm:t>
        <a:bodyPr/>
        <a:lstStyle/>
        <a:p>
          <a:endParaRPr lang="en-US"/>
        </a:p>
      </dgm:t>
    </dgm:pt>
    <dgm:pt modelId="{AF881824-81DC-4CA2-802A-A2D4642C0714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err="1"/>
            <a:t>Proposte</a:t>
          </a:r>
          <a:r>
            <a:rPr lang="en-US" dirty="0"/>
            <a:t> Cosa fare ? Cosa dice la </a:t>
          </a:r>
          <a:r>
            <a:rPr lang="en-US" dirty="0" err="1"/>
            <a:t>scienza</a:t>
          </a:r>
          <a:r>
            <a:rPr lang="en-US" dirty="0"/>
            <a:t>?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dirty="0"/>
        </a:p>
      </dgm:t>
    </dgm:pt>
    <dgm:pt modelId="{2C7B0908-EC29-4C9A-92B6-92A9DCC0592B}" type="parTrans" cxnId="{3317A047-D9E3-426B-8898-C01B76B7E2A3}">
      <dgm:prSet/>
      <dgm:spPr/>
      <dgm:t>
        <a:bodyPr/>
        <a:lstStyle/>
        <a:p>
          <a:endParaRPr lang="en-US"/>
        </a:p>
      </dgm:t>
    </dgm:pt>
    <dgm:pt modelId="{E2F3FD29-A491-40E5-9650-BE88596A37DE}" type="sibTrans" cxnId="{3317A047-D9E3-426B-8898-C01B76B7E2A3}">
      <dgm:prSet/>
      <dgm:spPr/>
      <dgm:t>
        <a:bodyPr/>
        <a:lstStyle/>
        <a:p>
          <a:endParaRPr lang="en-US"/>
        </a:p>
      </dgm:t>
    </dgm:pt>
    <dgm:pt modelId="{225018AA-53C6-409B-9478-98DBA52B1364}" type="pres">
      <dgm:prSet presAssocID="{1E809254-6A07-4880-8482-322703DF5576}" presName="outerComposite" presStyleCnt="0">
        <dgm:presLayoutVars>
          <dgm:chMax val="5"/>
          <dgm:dir/>
          <dgm:resizeHandles val="exact"/>
        </dgm:presLayoutVars>
      </dgm:prSet>
      <dgm:spPr/>
    </dgm:pt>
    <dgm:pt modelId="{502A255A-E107-4EBC-8CD0-E11C49013CAD}" type="pres">
      <dgm:prSet presAssocID="{1E809254-6A07-4880-8482-322703DF5576}" presName="dummyMaxCanvas" presStyleCnt="0">
        <dgm:presLayoutVars/>
      </dgm:prSet>
      <dgm:spPr/>
    </dgm:pt>
    <dgm:pt modelId="{2D604C3F-3914-4EA0-9768-AF6911F16375}" type="pres">
      <dgm:prSet presAssocID="{1E809254-6A07-4880-8482-322703DF5576}" presName="FourNodes_1" presStyleLbl="node1" presStyleIdx="0" presStyleCnt="4">
        <dgm:presLayoutVars>
          <dgm:bulletEnabled val="1"/>
        </dgm:presLayoutVars>
      </dgm:prSet>
      <dgm:spPr/>
    </dgm:pt>
    <dgm:pt modelId="{1715052D-2316-4C05-BBF9-474C7051DC5C}" type="pres">
      <dgm:prSet presAssocID="{1E809254-6A07-4880-8482-322703DF5576}" presName="FourNodes_2" presStyleLbl="node1" presStyleIdx="1" presStyleCnt="4" custLinFactNeighborX="791" custLinFactNeighborY="474">
        <dgm:presLayoutVars>
          <dgm:bulletEnabled val="1"/>
        </dgm:presLayoutVars>
      </dgm:prSet>
      <dgm:spPr/>
    </dgm:pt>
    <dgm:pt modelId="{FA9DC2D7-EFF4-4A82-9307-AA764114A25C}" type="pres">
      <dgm:prSet presAssocID="{1E809254-6A07-4880-8482-322703DF5576}" presName="FourNodes_3" presStyleLbl="node1" presStyleIdx="2" presStyleCnt="4">
        <dgm:presLayoutVars>
          <dgm:bulletEnabled val="1"/>
        </dgm:presLayoutVars>
      </dgm:prSet>
      <dgm:spPr/>
    </dgm:pt>
    <dgm:pt modelId="{4BEF229E-1E7F-477B-A64F-590DA8296FC8}" type="pres">
      <dgm:prSet presAssocID="{1E809254-6A07-4880-8482-322703DF5576}" presName="FourNodes_4" presStyleLbl="node1" presStyleIdx="3" presStyleCnt="4">
        <dgm:presLayoutVars>
          <dgm:bulletEnabled val="1"/>
        </dgm:presLayoutVars>
      </dgm:prSet>
      <dgm:spPr/>
    </dgm:pt>
    <dgm:pt modelId="{BE25CDEF-5479-4C79-948E-9D275B3B6B58}" type="pres">
      <dgm:prSet presAssocID="{1E809254-6A07-4880-8482-322703DF5576}" presName="FourConn_1-2" presStyleLbl="fgAccFollowNode1" presStyleIdx="0" presStyleCnt="3">
        <dgm:presLayoutVars>
          <dgm:bulletEnabled val="1"/>
        </dgm:presLayoutVars>
      </dgm:prSet>
      <dgm:spPr/>
    </dgm:pt>
    <dgm:pt modelId="{C044B8BA-D563-421D-AA2D-020DB453A723}" type="pres">
      <dgm:prSet presAssocID="{1E809254-6A07-4880-8482-322703DF5576}" presName="FourConn_2-3" presStyleLbl="fgAccFollowNode1" presStyleIdx="1" presStyleCnt="3">
        <dgm:presLayoutVars>
          <dgm:bulletEnabled val="1"/>
        </dgm:presLayoutVars>
      </dgm:prSet>
      <dgm:spPr/>
    </dgm:pt>
    <dgm:pt modelId="{D7B4315B-197D-4BF9-B890-15E0EA96E95C}" type="pres">
      <dgm:prSet presAssocID="{1E809254-6A07-4880-8482-322703DF5576}" presName="FourConn_3-4" presStyleLbl="fgAccFollowNode1" presStyleIdx="2" presStyleCnt="3">
        <dgm:presLayoutVars>
          <dgm:bulletEnabled val="1"/>
        </dgm:presLayoutVars>
      </dgm:prSet>
      <dgm:spPr/>
    </dgm:pt>
    <dgm:pt modelId="{28684816-7CF7-4E91-B306-C237626E286E}" type="pres">
      <dgm:prSet presAssocID="{1E809254-6A07-4880-8482-322703DF5576}" presName="FourNodes_1_text" presStyleLbl="node1" presStyleIdx="3" presStyleCnt="4">
        <dgm:presLayoutVars>
          <dgm:bulletEnabled val="1"/>
        </dgm:presLayoutVars>
      </dgm:prSet>
      <dgm:spPr/>
    </dgm:pt>
    <dgm:pt modelId="{6BDF2E91-C4F8-4F3B-83FA-0526863C065D}" type="pres">
      <dgm:prSet presAssocID="{1E809254-6A07-4880-8482-322703DF5576}" presName="FourNodes_2_text" presStyleLbl="node1" presStyleIdx="3" presStyleCnt="4">
        <dgm:presLayoutVars>
          <dgm:bulletEnabled val="1"/>
        </dgm:presLayoutVars>
      </dgm:prSet>
      <dgm:spPr/>
    </dgm:pt>
    <dgm:pt modelId="{51C1CC99-E24E-4179-A5BC-65F3A0F248D1}" type="pres">
      <dgm:prSet presAssocID="{1E809254-6A07-4880-8482-322703DF5576}" presName="FourNodes_3_text" presStyleLbl="node1" presStyleIdx="3" presStyleCnt="4">
        <dgm:presLayoutVars>
          <dgm:bulletEnabled val="1"/>
        </dgm:presLayoutVars>
      </dgm:prSet>
      <dgm:spPr/>
    </dgm:pt>
    <dgm:pt modelId="{9E2A8341-16C4-4939-B55E-6D6A10742C22}" type="pres">
      <dgm:prSet presAssocID="{1E809254-6A07-4880-8482-322703DF5576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CFA6381F-0621-4B39-8658-F3B1DDD4AE66}" type="presOf" srcId="{747FDBDB-ECCC-48BC-ACF5-C53F40825FB0}" destId="{28684816-7CF7-4E91-B306-C237626E286E}" srcOrd="1" destOrd="0" presId="urn:microsoft.com/office/officeart/2005/8/layout/vProcess5"/>
    <dgm:cxn modelId="{7BFB1933-7CDD-4E9B-B123-35ED480B019C}" type="presOf" srcId="{0E2CC18D-3DB5-402B-96A3-D3E5C0A741BE}" destId="{FA9DC2D7-EFF4-4A82-9307-AA764114A25C}" srcOrd="0" destOrd="0" presId="urn:microsoft.com/office/officeart/2005/8/layout/vProcess5"/>
    <dgm:cxn modelId="{020E8163-70E4-4918-92A9-3CF1B26736C9}" type="presOf" srcId="{AF881824-81DC-4CA2-802A-A2D4642C0714}" destId="{9E2A8341-16C4-4939-B55E-6D6A10742C22}" srcOrd="1" destOrd="0" presId="urn:microsoft.com/office/officeart/2005/8/layout/vProcess5"/>
    <dgm:cxn modelId="{3317A047-D9E3-426B-8898-C01B76B7E2A3}" srcId="{1E809254-6A07-4880-8482-322703DF5576}" destId="{AF881824-81DC-4CA2-802A-A2D4642C0714}" srcOrd="3" destOrd="0" parTransId="{2C7B0908-EC29-4C9A-92B6-92A9DCC0592B}" sibTransId="{E2F3FD29-A491-40E5-9650-BE88596A37DE}"/>
    <dgm:cxn modelId="{12E9934F-307B-4E1E-BBDF-62E101E9DFDB}" type="presOf" srcId="{86057621-929F-4279-BF91-3240F60A4948}" destId="{6BDF2E91-C4F8-4F3B-83FA-0526863C065D}" srcOrd="1" destOrd="0" presId="urn:microsoft.com/office/officeart/2005/8/layout/vProcess5"/>
    <dgm:cxn modelId="{DD81BA75-2D01-4DF1-A0DB-80E7E0F67873}" type="presOf" srcId="{AF881824-81DC-4CA2-802A-A2D4642C0714}" destId="{4BEF229E-1E7F-477B-A64F-590DA8296FC8}" srcOrd="0" destOrd="0" presId="urn:microsoft.com/office/officeart/2005/8/layout/vProcess5"/>
    <dgm:cxn modelId="{DD24C156-A94C-439A-BD04-2F9153C82C61}" type="presOf" srcId="{4F26AE02-877B-4A4B-87F8-70FA478AB767}" destId="{BE25CDEF-5479-4C79-948E-9D275B3B6B58}" srcOrd="0" destOrd="0" presId="urn:microsoft.com/office/officeart/2005/8/layout/vProcess5"/>
    <dgm:cxn modelId="{53086287-732E-4BAB-9B71-D12BC591485E}" type="presOf" srcId="{3AF2D7D7-DFE3-4D02-AD9B-B7C685208405}" destId="{C044B8BA-D563-421D-AA2D-020DB453A723}" srcOrd="0" destOrd="0" presId="urn:microsoft.com/office/officeart/2005/8/layout/vProcess5"/>
    <dgm:cxn modelId="{190A738D-150C-4C0E-A039-E1044154BE7A}" srcId="{1E809254-6A07-4880-8482-322703DF5576}" destId="{86057621-929F-4279-BF91-3240F60A4948}" srcOrd="1" destOrd="0" parTransId="{C96FCAC6-2C32-4349-8DF1-D00E81E07975}" sibTransId="{3AF2D7D7-DFE3-4D02-AD9B-B7C685208405}"/>
    <dgm:cxn modelId="{4A5FC1AB-337F-4852-B7F5-8542F8E2E979}" srcId="{1E809254-6A07-4880-8482-322703DF5576}" destId="{0E2CC18D-3DB5-402B-96A3-D3E5C0A741BE}" srcOrd="2" destOrd="0" parTransId="{6525A28D-6E72-4734-8069-7A935328C8AB}" sibTransId="{D9E514C7-8472-4A11-823E-97327660E8E1}"/>
    <dgm:cxn modelId="{DD08B9B1-DB34-4875-B4AF-4A78B4602048}" type="presOf" srcId="{1E809254-6A07-4880-8482-322703DF5576}" destId="{225018AA-53C6-409B-9478-98DBA52B1364}" srcOrd="0" destOrd="0" presId="urn:microsoft.com/office/officeart/2005/8/layout/vProcess5"/>
    <dgm:cxn modelId="{420D61B8-8C25-48D6-824D-9FF6D65687E0}" type="presOf" srcId="{0E2CC18D-3DB5-402B-96A3-D3E5C0A741BE}" destId="{51C1CC99-E24E-4179-A5BC-65F3A0F248D1}" srcOrd="1" destOrd="0" presId="urn:microsoft.com/office/officeart/2005/8/layout/vProcess5"/>
    <dgm:cxn modelId="{6F9A7FBA-49B2-4577-A424-FA1ABB78840A}" type="presOf" srcId="{86057621-929F-4279-BF91-3240F60A4948}" destId="{1715052D-2316-4C05-BBF9-474C7051DC5C}" srcOrd="0" destOrd="0" presId="urn:microsoft.com/office/officeart/2005/8/layout/vProcess5"/>
    <dgm:cxn modelId="{DCEC91D2-7BFC-43C2-A877-CA046E67583B}" type="presOf" srcId="{D9E514C7-8472-4A11-823E-97327660E8E1}" destId="{D7B4315B-197D-4BF9-B890-15E0EA96E95C}" srcOrd="0" destOrd="0" presId="urn:microsoft.com/office/officeart/2005/8/layout/vProcess5"/>
    <dgm:cxn modelId="{BE7900ED-6189-44B5-A708-627E0598B27A}" type="presOf" srcId="{747FDBDB-ECCC-48BC-ACF5-C53F40825FB0}" destId="{2D604C3F-3914-4EA0-9768-AF6911F16375}" srcOrd="0" destOrd="0" presId="urn:microsoft.com/office/officeart/2005/8/layout/vProcess5"/>
    <dgm:cxn modelId="{12587EF4-B035-4EEF-B440-268D1F590CB2}" srcId="{1E809254-6A07-4880-8482-322703DF5576}" destId="{747FDBDB-ECCC-48BC-ACF5-C53F40825FB0}" srcOrd="0" destOrd="0" parTransId="{DD923CD4-AB9D-4B77-A054-488180D2D639}" sibTransId="{4F26AE02-877B-4A4B-87F8-70FA478AB767}"/>
    <dgm:cxn modelId="{E1CD91F5-468A-473E-87C1-FCAFBB80F26C}" type="presParOf" srcId="{225018AA-53C6-409B-9478-98DBA52B1364}" destId="{502A255A-E107-4EBC-8CD0-E11C49013CAD}" srcOrd="0" destOrd="0" presId="urn:microsoft.com/office/officeart/2005/8/layout/vProcess5"/>
    <dgm:cxn modelId="{10B90CF7-7B8C-4566-AD3E-339E54448B8F}" type="presParOf" srcId="{225018AA-53C6-409B-9478-98DBA52B1364}" destId="{2D604C3F-3914-4EA0-9768-AF6911F16375}" srcOrd="1" destOrd="0" presId="urn:microsoft.com/office/officeart/2005/8/layout/vProcess5"/>
    <dgm:cxn modelId="{FC724F4C-8BC9-4629-AA9C-2B5C1E5E96DE}" type="presParOf" srcId="{225018AA-53C6-409B-9478-98DBA52B1364}" destId="{1715052D-2316-4C05-BBF9-474C7051DC5C}" srcOrd="2" destOrd="0" presId="urn:microsoft.com/office/officeart/2005/8/layout/vProcess5"/>
    <dgm:cxn modelId="{BB916D09-E5A9-4047-AEB1-01C7BA9002A6}" type="presParOf" srcId="{225018AA-53C6-409B-9478-98DBA52B1364}" destId="{FA9DC2D7-EFF4-4A82-9307-AA764114A25C}" srcOrd="3" destOrd="0" presId="urn:microsoft.com/office/officeart/2005/8/layout/vProcess5"/>
    <dgm:cxn modelId="{026E2E49-F4CB-42ED-A257-BD5DA0AC0C3B}" type="presParOf" srcId="{225018AA-53C6-409B-9478-98DBA52B1364}" destId="{4BEF229E-1E7F-477B-A64F-590DA8296FC8}" srcOrd="4" destOrd="0" presId="urn:microsoft.com/office/officeart/2005/8/layout/vProcess5"/>
    <dgm:cxn modelId="{DD8A6448-1CB9-4796-9B3B-0D6242E5B72E}" type="presParOf" srcId="{225018AA-53C6-409B-9478-98DBA52B1364}" destId="{BE25CDEF-5479-4C79-948E-9D275B3B6B58}" srcOrd="5" destOrd="0" presId="urn:microsoft.com/office/officeart/2005/8/layout/vProcess5"/>
    <dgm:cxn modelId="{5D6A17AE-3D24-4E17-B91D-E19DB0BAC39A}" type="presParOf" srcId="{225018AA-53C6-409B-9478-98DBA52B1364}" destId="{C044B8BA-D563-421D-AA2D-020DB453A723}" srcOrd="6" destOrd="0" presId="urn:microsoft.com/office/officeart/2005/8/layout/vProcess5"/>
    <dgm:cxn modelId="{BB07CC2D-EF23-4D9D-9FCA-9CBD3FD91808}" type="presParOf" srcId="{225018AA-53C6-409B-9478-98DBA52B1364}" destId="{D7B4315B-197D-4BF9-B890-15E0EA96E95C}" srcOrd="7" destOrd="0" presId="urn:microsoft.com/office/officeart/2005/8/layout/vProcess5"/>
    <dgm:cxn modelId="{C38D6278-E760-4C40-9A13-F217BEBACF7D}" type="presParOf" srcId="{225018AA-53C6-409B-9478-98DBA52B1364}" destId="{28684816-7CF7-4E91-B306-C237626E286E}" srcOrd="8" destOrd="0" presId="urn:microsoft.com/office/officeart/2005/8/layout/vProcess5"/>
    <dgm:cxn modelId="{B3318C17-65DF-44A6-9E71-DCE3BE09A342}" type="presParOf" srcId="{225018AA-53C6-409B-9478-98DBA52B1364}" destId="{6BDF2E91-C4F8-4F3B-83FA-0526863C065D}" srcOrd="9" destOrd="0" presId="urn:microsoft.com/office/officeart/2005/8/layout/vProcess5"/>
    <dgm:cxn modelId="{CD2273F5-8974-4165-B431-689B82EC640E}" type="presParOf" srcId="{225018AA-53C6-409B-9478-98DBA52B1364}" destId="{51C1CC99-E24E-4179-A5BC-65F3A0F248D1}" srcOrd="10" destOrd="0" presId="urn:microsoft.com/office/officeart/2005/8/layout/vProcess5"/>
    <dgm:cxn modelId="{22166F61-F3A1-4D48-9809-22E300EFA2BE}" type="presParOf" srcId="{225018AA-53C6-409B-9478-98DBA52B1364}" destId="{9E2A8341-16C4-4939-B55E-6D6A10742C2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C55FAC-03E9-493F-887B-18B7E4CE7ECE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867CD-104C-4651-8D47-CFBD969820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promuovere lo sviluppo di valori quali la solidarietà, la reciprocità, la tolleranza e il rispetto per gli altri</a:t>
          </a:r>
          <a:endParaRPr lang="en-US" sz="1600" dirty="0"/>
        </a:p>
      </dgm:t>
    </dgm:pt>
    <dgm:pt modelId="{4D10BADD-CDDF-4EBA-9D3A-ABCF0913AD7B}" type="parTrans" cxnId="{025BA4A3-3CE1-41E0-8AB4-EE96EC3E315C}">
      <dgm:prSet/>
      <dgm:spPr/>
      <dgm:t>
        <a:bodyPr/>
        <a:lstStyle/>
        <a:p>
          <a:endParaRPr lang="en-US"/>
        </a:p>
      </dgm:t>
    </dgm:pt>
    <dgm:pt modelId="{261E3CDE-1732-481F-8C02-BF7C589A4ED4}" type="sibTrans" cxnId="{025BA4A3-3CE1-41E0-8AB4-EE96EC3E315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C303984-21CB-4A0C-952A-71B1CE6A24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incoraggiare gli anziani a creare rapporti affettivi che vadano oltre quelli esclusivamente familiari ed a mantenersi psicologicamente e fisicamente attivi</a:t>
          </a:r>
          <a:endParaRPr lang="en-US" sz="1600" dirty="0"/>
        </a:p>
      </dgm:t>
    </dgm:pt>
    <dgm:pt modelId="{531DD1A6-4C6C-43D2-AEFF-91D80804725C}" type="parTrans" cxnId="{68F053FE-27B3-45D6-95E8-D2EF6C940BB4}">
      <dgm:prSet/>
      <dgm:spPr/>
      <dgm:t>
        <a:bodyPr/>
        <a:lstStyle/>
        <a:p>
          <a:endParaRPr lang="en-US"/>
        </a:p>
      </dgm:t>
    </dgm:pt>
    <dgm:pt modelId="{18EBFF55-EF7F-47FB-A4B2-9FDF799F06E2}" type="sibTrans" cxnId="{68F053FE-27B3-45D6-95E8-D2EF6C940BB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1BF912B-12C0-4FAB-B28E-50E676765D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/>
            <a:t>ridurre il carico familiare volto all’assistenza dell’anziano o del disabile;</a:t>
          </a:r>
          <a:endParaRPr lang="en-US" sz="1600"/>
        </a:p>
      </dgm:t>
    </dgm:pt>
    <dgm:pt modelId="{55F32BA9-8091-4757-8984-69CDD79E7049}" type="parTrans" cxnId="{8115F0F9-3A0B-4E8A-A5BB-A904DC086C30}">
      <dgm:prSet/>
      <dgm:spPr/>
      <dgm:t>
        <a:bodyPr/>
        <a:lstStyle/>
        <a:p>
          <a:endParaRPr lang="en-US"/>
        </a:p>
      </dgm:t>
    </dgm:pt>
    <dgm:pt modelId="{0613E53E-B5C0-4B91-93A3-AD076ACC4AE6}" type="sibTrans" cxnId="{8115F0F9-3A0B-4E8A-A5BB-A904DC086C3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128E418-3831-42E4-B1BB-BBD1F5D9B6A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/>
            <a:t>effettuare attività di prevenzione nei confronti della fascia di popolazione matura che va incontro ai fattori di rischio tipici dell’età senile;</a:t>
          </a:r>
          <a:endParaRPr lang="en-US" sz="1600"/>
        </a:p>
      </dgm:t>
    </dgm:pt>
    <dgm:pt modelId="{031E41DF-5D09-45A5-A909-2D8D2B382B02}" type="parTrans" cxnId="{2520F5E5-FFEE-49CE-B0A2-4C200503E567}">
      <dgm:prSet/>
      <dgm:spPr/>
      <dgm:t>
        <a:bodyPr/>
        <a:lstStyle/>
        <a:p>
          <a:endParaRPr lang="en-US"/>
        </a:p>
      </dgm:t>
    </dgm:pt>
    <dgm:pt modelId="{9CC24CF5-500A-42B0-B71B-0EDB54CABF1D}" type="sibTrans" cxnId="{2520F5E5-FFEE-49CE-B0A2-4C200503E56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24DF4BA-F21C-4A19-A0FB-BF2E268A823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/>
            <a:t>sperimentare/implementare, assieme alle Aziende Sanitarie, modelli innovativi di intervento che mettano a fattor comune azioni sanitarie e sociali;</a:t>
          </a:r>
          <a:endParaRPr lang="en-US" sz="1600"/>
        </a:p>
      </dgm:t>
    </dgm:pt>
    <dgm:pt modelId="{B62F0DC3-4B14-4B3B-B4B7-FD4D36E1E6EC}" type="parTrans" cxnId="{4F7658BA-2C08-4DD8-81B1-D9FA11D3F70B}">
      <dgm:prSet/>
      <dgm:spPr/>
      <dgm:t>
        <a:bodyPr/>
        <a:lstStyle/>
        <a:p>
          <a:endParaRPr lang="en-US"/>
        </a:p>
      </dgm:t>
    </dgm:pt>
    <dgm:pt modelId="{0571EAD5-BB25-4299-90C6-977E96DCB061}" type="sibTrans" cxnId="{4F7658BA-2C08-4DD8-81B1-D9FA11D3F70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3A25F71-E197-4C1B-8CEA-59284D239A8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/>
            <a:t>organizzare eventi  “Summer School” per il trasferimento della conoscenza fatta sul campo ad altri operatori socio-sanitari.</a:t>
          </a:r>
          <a:endParaRPr lang="en-US" sz="1600"/>
        </a:p>
      </dgm:t>
    </dgm:pt>
    <dgm:pt modelId="{2FD7A50D-009B-45C5-A5FD-7AEE4FFCEB99}" type="parTrans" cxnId="{7CB0DBFA-6015-42FF-B1B5-2C73B1414884}">
      <dgm:prSet/>
      <dgm:spPr/>
      <dgm:t>
        <a:bodyPr/>
        <a:lstStyle/>
        <a:p>
          <a:endParaRPr lang="en-US"/>
        </a:p>
      </dgm:t>
    </dgm:pt>
    <dgm:pt modelId="{5374BE3E-723B-43B5-A199-F83B98C50E13}" type="sibTrans" cxnId="{7CB0DBFA-6015-42FF-B1B5-2C73B1414884}">
      <dgm:prSet/>
      <dgm:spPr/>
      <dgm:t>
        <a:bodyPr/>
        <a:lstStyle/>
        <a:p>
          <a:endParaRPr lang="en-US"/>
        </a:p>
      </dgm:t>
    </dgm:pt>
    <dgm:pt modelId="{D6F6AD50-9D5F-4D55-890F-802E8F145EBE}" type="pres">
      <dgm:prSet presAssocID="{45C55FAC-03E9-493F-887B-18B7E4CE7ECE}" presName="root" presStyleCnt="0">
        <dgm:presLayoutVars>
          <dgm:dir/>
          <dgm:resizeHandles val="exact"/>
        </dgm:presLayoutVars>
      </dgm:prSet>
      <dgm:spPr/>
    </dgm:pt>
    <dgm:pt modelId="{8C3CBD38-7BF0-4CE5-857A-2C4E6E994D5F}" type="pres">
      <dgm:prSet presAssocID="{45C55FAC-03E9-493F-887B-18B7E4CE7ECE}" presName="container" presStyleCnt="0">
        <dgm:presLayoutVars>
          <dgm:dir/>
          <dgm:resizeHandles val="exact"/>
        </dgm:presLayoutVars>
      </dgm:prSet>
      <dgm:spPr/>
    </dgm:pt>
    <dgm:pt modelId="{8CA83585-C535-4565-889A-0C084622A100}" type="pres">
      <dgm:prSet presAssocID="{209867CD-104C-4651-8D47-CFBD969820A5}" presName="compNode" presStyleCnt="0"/>
      <dgm:spPr/>
    </dgm:pt>
    <dgm:pt modelId="{7B00E25C-2F28-441C-8FAC-745F1685E409}" type="pres">
      <dgm:prSet presAssocID="{209867CD-104C-4651-8D47-CFBD969820A5}" presName="iconBgRect" presStyleLbl="bgShp" presStyleIdx="0" presStyleCnt="6"/>
      <dgm:spPr/>
    </dgm:pt>
    <dgm:pt modelId="{1F29AFFB-F90B-48F8-80E0-5E61D76AFA75}" type="pres">
      <dgm:prSet presAssocID="{209867CD-104C-4651-8D47-CFBD969820A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retta di mano"/>
        </a:ext>
      </dgm:extLst>
    </dgm:pt>
    <dgm:pt modelId="{FBBCDF44-8D3E-416B-B04F-1C47EFB2DE95}" type="pres">
      <dgm:prSet presAssocID="{209867CD-104C-4651-8D47-CFBD969820A5}" presName="spaceRect" presStyleCnt="0"/>
      <dgm:spPr/>
    </dgm:pt>
    <dgm:pt modelId="{707EC5D2-75C5-4520-A37D-A072F529E7D1}" type="pres">
      <dgm:prSet presAssocID="{209867CD-104C-4651-8D47-CFBD969820A5}" presName="textRect" presStyleLbl="revTx" presStyleIdx="0" presStyleCnt="6">
        <dgm:presLayoutVars>
          <dgm:chMax val="1"/>
          <dgm:chPref val="1"/>
        </dgm:presLayoutVars>
      </dgm:prSet>
      <dgm:spPr/>
    </dgm:pt>
    <dgm:pt modelId="{C3F26679-CFAD-40A6-A8A7-403910B0A0E4}" type="pres">
      <dgm:prSet presAssocID="{261E3CDE-1732-481F-8C02-BF7C589A4ED4}" presName="sibTrans" presStyleLbl="sibTrans2D1" presStyleIdx="0" presStyleCnt="0"/>
      <dgm:spPr/>
    </dgm:pt>
    <dgm:pt modelId="{0F871D2C-CB51-449C-BD37-E482003E226B}" type="pres">
      <dgm:prSet presAssocID="{6C303984-21CB-4A0C-952A-71B1CE6A2451}" presName="compNode" presStyleCnt="0"/>
      <dgm:spPr/>
    </dgm:pt>
    <dgm:pt modelId="{93B28669-8BE1-4AEC-B53B-4C1A12FB5E99}" type="pres">
      <dgm:prSet presAssocID="{6C303984-21CB-4A0C-952A-71B1CE6A2451}" presName="iconBgRect" presStyleLbl="bgShp" presStyleIdx="1" presStyleCnt="6"/>
      <dgm:spPr/>
    </dgm:pt>
    <dgm:pt modelId="{B17893E3-EEE8-4177-8C35-C2616B64971F}" type="pres">
      <dgm:prSet presAssocID="{6C303984-21CB-4A0C-952A-71B1CE6A245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Cane"/>
        </a:ext>
      </dgm:extLst>
    </dgm:pt>
    <dgm:pt modelId="{D6BA9587-8508-4A8A-BA0C-2D46E8B7B597}" type="pres">
      <dgm:prSet presAssocID="{6C303984-21CB-4A0C-952A-71B1CE6A2451}" presName="spaceRect" presStyleCnt="0"/>
      <dgm:spPr/>
    </dgm:pt>
    <dgm:pt modelId="{9001C91E-6821-42DE-A737-4F516D1BEB16}" type="pres">
      <dgm:prSet presAssocID="{6C303984-21CB-4A0C-952A-71B1CE6A2451}" presName="textRect" presStyleLbl="revTx" presStyleIdx="1" presStyleCnt="6">
        <dgm:presLayoutVars>
          <dgm:chMax val="1"/>
          <dgm:chPref val="1"/>
        </dgm:presLayoutVars>
      </dgm:prSet>
      <dgm:spPr/>
    </dgm:pt>
    <dgm:pt modelId="{ED56BB59-2A1E-4CB3-8CB8-59E47471575E}" type="pres">
      <dgm:prSet presAssocID="{18EBFF55-EF7F-47FB-A4B2-9FDF799F06E2}" presName="sibTrans" presStyleLbl="sibTrans2D1" presStyleIdx="0" presStyleCnt="0"/>
      <dgm:spPr/>
    </dgm:pt>
    <dgm:pt modelId="{E81D2730-AE7D-4529-99DE-75797DEB2933}" type="pres">
      <dgm:prSet presAssocID="{61BF912B-12C0-4FAB-B28E-50E676765DD4}" presName="compNode" presStyleCnt="0"/>
      <dgm:spPr/>
    </dgm:pt>
    <dgm:pt modelId="{CD64BC74-CA7D-48CF-BE4A-6810247E2B4F}" type="pres">
      <dgm:prSet presAssocID="{61BF912B-12C0-4FAB-B28E-50E676765DD4}" presName="iconBgRect" presStyleLbl="bgShp" presStyleIdx="2" presStyleCnt="6"/>
      <dgm:spPr/>
    </dgm:pt>
    <dgm:pt modelId="{BFD2E6ED-1C76-4AAF-8E04-BCEB175EC7AB}" type="pres">
      <dgm:prSet presAssocID="{61BF912B-12C0-4FAB-B28E-50E676765DD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mion"/>
        </a:ext>
      </dgm:extLst>
    </dgm:pt>
    <dgm:pt modelId="{5B0BA04B-F8CC-4914-AE3C-8CF467FF4682}" type="pres">
      <dgm:prSet presAssocID="{61BF912B-12C0-4FAB-B28E-50E676765DD4}" presName="spaceRect" presStyleCnt="0"/>
      <dgm:spPr/>
    </dgm:pt>
    <dgm:pt modelId="{2E399E85-2C9D-455F-B7B0-26FB679124C1}" type="pres">
      <dgm:prSet presAssocID="{61BF912B-12C0-4FAB-B28E-50E676765DD4}" presName="textRect" presStyleLbl="revTx" presStyleIdx="2" presStyleCnt="6">
        <dgm:presLayoutVars>
          <dgm:chMax val="1"/>
          <dgm:chPref val="1"/>
        </dgm:presLayoutVars>
      </dgm:prSet>
      <dgm:spPr/>
    </dgm:pt>
    <dgm:pt modelId="{4686766D-76D1-44EB-8718-A030FEE02A72}" type="pres">
      <dgm:prSet presAssocID="{0613E53E-B5C0-4B91-93A3-AD076ACC4AE6}" presName="sibTrans" presStyleLbl="sibTrans2D1" presStyleIdx="0" presStyleCnt="0"/>
      <dgm:spPr/>
    </dgm:pt>
    <dgm:pt modelId="{F9388B77-3E66-44B2-84F5-DF37FE90E441}" type="pres">
      <dgm:prSet presAssocID="{2128E418-3831-42E4-B1BB-BBD1F5D9B6A3}" presName="compNode" presStyleCnt="0"/>
      <dgm:spPr/>
    </dgm:pt>
    <dgm:pt modelId="{094CF29D-C826-4150-B587-FEC7E666CE62}" type="pres">
      <dgm:prSet presAssocID="{2128E418-3831-42E4-B1BB-BBD1F5D9B6A3}" presName="iconBgRect" presStyleLbl="bgShp" presStyleIdx="3" presStyleCnt="6"/>
      <dgm:spPr/>
    </dgm:pt>
    <dgm:pt modelId="{7CB3B24F-8A49-472D-B142-D602115EC46D}" type="pres">
      <dgm:prSet presAssocID="{2128E418-3831-42E4-B1BB-BBD1F5D9B6A3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A259533F-9E81-4C04-87E6-60303F6E7C60}" type="pres">
      <dgm:prSet presAssocID="{2128E418-3831-42E4-B1BB-BBD1F5D9B6A3}" presName="spaceRect" presStyleCnt="0"/>
      <dgm:spPr/>
    </dgm:pt>
    <dgm:pt modelId="{E352BB11-4270-4BDB-9FA7-7AD3F0F011D7}" type="pres">
      <dgm:prSet presAssocID="{2128E418-3831-42E4-B1BB-BBD1F5D9B6A3}" presName="textRect" presStyleLbl="revTx" presStyleIdx="3" presStyleCnt="6">
        <dgm:presLayoutVars>
          <dgm:chMax val="1"/>
          <dgm:chPref val="1"/>
        </dgm:presLayoutVars>
      </dgm:prSet>
      <dgm:spPr/>
    </dgm:pt>
    <dgm:pt modelId="{5994FD95-4366-4EE7-A0B2-5C0C016EE2AD}" type="pres">
      <dgm:prSet presAssocID="{9CC24CF5-500A-42B0-B71B-0EDB54CABF1D}" presName="sibTrans" presStyleLbl="sibTrans2D1" presStyleIdx="0" presStyleCnt="0"/>
      <dgm:spPr/>
    </dgm:pt>
    <dgm:pt modelId="{AC39C395-7898-4CC6-BF8F-F428778C3DCC}" type="pres">
      <dgm:prSet presAssocID="{424DF4BA-F21C-4A19-A0FB-BF2E268A823D}" presName="compNode" presStyleCnt="0"/>
      <dgm:spPr/>
    </dgm:pt>
    <dgm:pt modelId="{622E92D3-53BC-41A7-9401-DB165448DC27}" type="pres">
      <dgm:prSet presAssocID="{424DF4BA-F21C-4A19-A0FB-BF2E268A823D}" presName="iconBgRect" presStyleLbl="bgShp" presStyleIdx="4" presStyleCnt="6"/>
      <dgm:spPr/>
    </dgm:pt>
    <dgm:pt modelId="{23A95444-81D5-4E0B-8AD9-F2A114DBA4F4}" type="pres">
      <dgm:prSet presAssocID="{424DF4BA-F21C-4A19-A0FB-BF2E268A823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ziato"/>
        </a:ext>
      </dgm:extLst>
    </dgm:pt>
    <dgm:pt modelId="{EAE04630-FA4C-4A26-B6DB-23E532F7A7D6}" type="pres">
      <dgm:prSet presAssocID="{424DF4BA-F21C-4A19-A0FB-BF2E268A823D}" presName="spaceRect" presStyleCnt="0"/>
      <dgm:spPr/>
    </dgm:pt>
    <dgm:pt modelId="{34E25153-AE60-4446-B4E8-ED7E9484233B}" type="pres">
      <dgm:prSet presAssocID="{424DF4BA-F21C-4A19-A0FB-BF2E268A823D}" presName="textRect" presStyleLbl="revTx" presStyleIdx="4" presStyleCnt="6">
        <dgm:presLayoutVars>
          <dgm:chMax val="1"/>
          <dgm:chPref val="1"/>
        </dgm:presLayoutVars>
      </dgm:prSet>
      <dgm:spPr/>
    </dgm:pt>
    <dgm:pt modelId="{38694F87-69E8-4ADD-9BED-13D47FD3AF71}" type="pres">
      <dgm:prSet presAssocID="{0571EAD5-BB25-4299-90C6-977E96DCB061}" presName="sibTrans" presStyleLbl="sibTrans2D1" presStyleIdx="0" presStyleCnt="0"/>
      <dgm:spPr/>
    </dgm:pt>
    <dgm:pt modelId="{B18BD3CB-7888-4D76-9551-14599081ACD6}" type="pres">
      <dgm:prSet presAssocID="{B3A25F71-E197-4C1B-8CEA-59284D239A8F}" presName="compNode" presStyleCnt="0"/>
      <dgm:spPr/>
    </dgm:pt>
    <dgm:pt modelId="{DA2B3598-E494-474F-8B39-E613AE4577CA}" type="pres">
      <dgm:prSet presAssocID="{B3A25F71-E197-4C1B-8CEA-59284D239A8F}" presName="iconBgRect" presStyleLbl="bgShp" presStyleIdx="5" presStyleCnt="6"/>
      <dgm:spPr/>
    </dgm:pt>
    <dgm:pt modelId="{90B6A9D2-FDDF-4F81-9633-B6F9F7885BC7}" type="pres">
      <dgm:prSet presAssocID="{B3A25F71-E197-4C1B-8CEA-59284D239A8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ernice"/>
        </a:ext>
      </dgm:extLst>
    </dgm:pt>
    <dgm:pt modelId="{29A9895C-6CC5-43B1-BA15-F8C31E35AF4C}" type="pres">
      <dgm:prSet presAssocID="{B3A25F71-E197-4C1B-8CEA-59284D239A8F}" presName="spaceRect" presStyleCnt="0"/>
      <dgm:spPr/>
    </dgm:pt>
    <dgm:pt modelId="{3BACD749-3A1B-4295-A9AA-C556A7983283}" type="pres">
      <dgm:prSet presAssocID="{B3A25F71-E197-4C1B-8CEA-59284D239A8F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5ABC380B-89C3-415A-A308-C076D2A0127C}" type="presOf" srcId="{6C303984-21CB-4A0C-952A-71B1CE6A2451}" destId="{9001C91E-6821-42DE-A737-4F516D1BEB16}" srcOrd="0" destOrd="0" presId="urn:microsoft.com/office/officeart/2018/2/layout/IconCircleList"/>
    <dgm:cxn modelId="{49AA190D-1C1B-4453-A334-46EA57626337}" type="presOf" srcId="{0571EAD5-BB25-4299-90C6-977E96DCB061}" destId="{38694F87-69E8-4ADD-9BED-13D47FD3AF71}" srcOrd="0" destOrd="0" presId="urn:microsoft.com/office/officeart/2018/2/layout/IconCircleList"/>
    <dgm:cxn modelId="{9D146A64-086D-4A12-BB11-2F626D3035FC}" type="presOf" srcId="{209867CD-104C-4651-8D47-CFBD969820A5}" destId="{707EC5D2-75C5-4520-A37D-A072F529E7D1}" srcOrd="0" destOrd="0" presId="urn:microsoft.com/office/officeart/2018/2/layout/IconCircleList"/>
    <dgm:cxn modelId="{5313A94D-24FB-4CD0-B4C1-271239E0D9D1}" type="presOf" srcId="{0613E53E-B5C0-4B91-93A3-AD076ACC4AE6}" destId="{4686766D-76D1-44EB-8718-A030FEE02A72}" srcOrd="0" destOrd="0" presId="urn:microsoft.com/office/officeart/2018/2/layout/IconCircleList"/>
    <dgm:cxn modelId="{8BC8E04D-82A9-4BE9-804C-2BA86707348D}" type="presOf" srcId="{261E3CDE-1732-481F-8C02-BF7C589A4ED4}" destId="{C3F26679-CFAD-40A6-A8A7-403910B0A0E4}" srcOrd="0" destOrd="0" presId="urn:microsoft.com/office/officeart/2018/2/layout/IconCircleList"/>
    <dgm:cxn modelId="{E6155853-6D45-490B-B51A-1CB45D40810D}" type="presOf" srcId="{2128E418-3831-42E4-B1BB-BBD1F5D9B6A3}" destId="{E352BB11-4270-4BDB-9FA7-7AD3F0F011D7}" srcOrd="0" destOrd="0" presId="urn:microsoft.com/office/officeart/2018/2/layout/IconCircleList"/>
    <dgm:cxn modelId="{E98FEE7B-A1C8-4A45-B56A-A116C5C9F303}" type="presOf" srcId="{424DF4BA-F21C-4A19-A0FB-BF2E268A823D}" destId="{34E25153-AE60-4446-B4E8-ED7E9484233B}" srcOrd="0" destOrd="0" presId="urn:microsoft.com/office/officeart/2018/2/layout/IconCircleList"/>
    <dgm:cxn modelId="{9647F28D-D9F5-4BBC-A060-E1AA4A4A1B7B}" type="presOf" srcId="{61BF912B-12C0-4FAB-B28E-50E676765DD4}" destId="{2E399E85-2C9D-455F-B7B0-26FB679124C1}" srcOrd="0" destOrd="0" presId="urn:microsoft.com/office/officeart/2018/2/layout/IconCircleList"/>
    <dgm:cxn modelId="{025BA4A3-3CE1-41E0-8AB4-EE96EC3E315C}" srcId="{45C55FAC-03E9-493F-887B-18B7E4CE7ECE}" destId="{209867CD-104C-4651-8D47-CFBD969820A5}" srcOrd="0" destOrd="0" parTransId="{4D10BADD-CDDF-4EBA-9D3A-ABCF0913AD7B}" sibTransId="{261E3CDE-1732-481F-8C02-BF7C589A4ED4}"/>
    <dgm:cxn modelId="{F6E898A7-C819-4CD2-B945-809911ECADBB}" type="presOf" srcId="{B3A25F71-E197-4C1B-8CEA-59284D239A8F}" destId="{3BACD749-3A1B-4295-A9AA-C556A7983283}" srcOrd="0" destOrd="0" presId="urn:microsoft.com/office/officeart/2018/2/layout/IconCircleList"/>
    <dgm:cxn modelId="{4F7658BA-2C08-4DD8-81B1-D9FA11D3F70B}" srcId="{45C55FAC-03E9-493F-887B-18B7E4CE7ECE}" destId="{424DF4BA-F21C-4A19-A0FB-BF2E268A823D}" srcOrd="4" destOrd="0" parTransId="{B62F0DC3-4B14-4B3B-B4B7-FD4D36E1E6EC}" sibTransId="{0571EAD5-BB25-4299-90C6-977E96DCB061}"/>
    <dgm:cxn modelId="{91582BC9-438A-4F16-B645-3E96E3D812F8}" type="presOf" srcId="{45C55FAC-03E9-493F-887B-18B7E4CE7ECE}" destId="{D6F6AD50-9D5F-4D55-890F-802E8F145EBE}" srcOrd="0" destOrd="0" presId="urn:microsoft.com/office/officeart/2018/2/layout/IconCircleList"/>
    <dgm:cxn modelId="{2520F5E5-FFEE-49CE-B0A2-4C200503E567}" srcId="{45C55FAC-03E9-493F-887B-18B7E4CE7ECE}" destId="{2128E418-3831-42E4-B1BB-BBD1F5D9B6A3}" srcOrd="3" destOrd="0" parTransId="{031E41DF-5D09-45A5-A909-2D8D2B382B02}" sibTransId="{9CC24CF5-500A-42B0-B71B-0EDB54CABF1D}"/>
    <dgm:cxn modelId="{55B93CEE-7C4B-428D-ACBE-46C96FA6AEBC}" type="presOf" srcId="{9CC24CF5-500A-42B0-B71B-0EDB54CABF1D}" destId="{5994FD95-4366-4EE7-A0B2-5C0C016EE2AD}" srcOrd="0" destOrd="0" presId="urn:microsoft.com/office/officeart/2018/2/layout/IconCircleList"/>
    <dgm:cxn modelId="{80DA6CF4-8014-4E0A-A95B-6CCF4B66B0BC}" type="presOf" srcId="{18EBFF55-EF7F-47FB-A4B2-9FDF799F06E2}" destId="{ED56BB59-2A1E-4CB3-8CB8-59E47471575E}" srcOrd="0" destOrd="0" presId="urn:microsoft.com/office/officeart/2018/2/layout/IconCircleList"/>
    <dgm:cxn modelId="{8115F0F9-3A0B-4E8A-A5BB-A904DC086C30}" srcId="{45C55FAC-03E9-493F-887B-18B7E4CE7ECE}" destId="{61BF912B-12C0-4FAB-B28E-50E676765DD4}" srcOrd="2" destOrd="0" parTransId="{55F32BA9-8091-4757-8984-69CDD79E7049}" sibTransId="{0613E53E-B5C0-4B91-93A3-AD076ACC4AE6}"/>
    <dgm:cxn modelId="{7CB0DBFA-6015-42FF-B1B5-2C73B1414884}" srcId="{45C55FAC-03E9-493F-887B-18B7E4CE7ECE}" destId="{B3A25F71-E197-4C1B-8CEA-59284D239A8F}" srcOrd="5" destOrd="0" parTransId="{2FD7A50D-009B-45C5-A5FD-7AEE4FFCEB99}" sibTransId="{5374BE3E-723B-43B5-A199-F83B98C50E13}"/>
    <dgm:cxn modelId="{68F053FE-27B3-45D6-95E8-D2EF6C940BB4}" srcId="{45C55FAC-03E9-493F-887B-18B7E4CE7ECE}" destId="{6C303984-21CB-4A0C-952A-71B1CE6A2451}" srcOrd="1" destOrd="0" parTransId="{531DD1A6-4C6C-43D2-AEFF-91D80804725C}" sibTransId="{18EBFF55-EF7F-47FB-A4B2-9FDF799F06E2}"/>
    <dgm:cxn modelId="{25904F9A-BE41-47B0-BAB8-35448D89F952}" type="presParOf" srcId="{D6F6AD50-9D5F-4D55-890F-802E8F145EBE}" destId="{8C3CBD38-7BF0-4CE5-857A-2C4E6E994D5F}" srcOrd="0" destOrd="0" presId="urn:microsoft.com/office/officeart/2018/2/layout/IconCircleList"/>
    <dgm:cxn modelId="{557D2D8D-4C0D-4544-AECC-FB6C19ED8C98}" type="presParOf" srcId="{8C3CBD38-7BF0-4CE5-857A-2C4E6E994D5F}" destId="{8CA83585-C535-4565-889A-0C084622A100}" srcOrd="0" destOrd="0" presId="urn:microsoft.com/office/officeart/2018/2/layout/IconCircleList"/>
    <dgm:cxn modelId="{747A816E-6A14-46F3-B72E-0A288196B86D}" type="presParOf" srcId="{8CA83585-C535-4565-889A-0C084622A100}" destId="{7B00E25C-2F28-441C-8FAC-745F1685E409}" srcOrd="0" destOrd="0" presId="urn:microsoft.com/office/officeart/2018/2/layout/IconCircleList"/>
    <dgm:cxn modelId="{5D8012CB-FC9B-4A44-A566-18C66512CE73}" type="presParOf" srcId="{8CA83585-C535-4565-889A-0C084622A100}" destId="{1F29AFFB-F90B-48F8-80E0-5E61D76AFA75}" srcOrd="1" destOrd="0" presId="urn:microsoft.com/office/officeart/2018/2/layout/IconCircleList"/>
    <dgm:cxn modelId="{A3CDC9F8-0FD1-44CD-828F-3EBD7257E183}" type="presParOf" srcId="{8CA83585-C535-4565-889A-0C084622A100}" destId="{FBBCDF44-8D3E-416B-B04F-1C47EFB2DE95}" srcOrd="2" destOrd="0" presId="urn:microsoft.com/office/officeart/2018/2/layout/IconCircleList"/>
    <dgm:cxn modelId="{D7E2306D-6912-4E24-AAEB-3CAABE0F36C4}" type="presParOf" srcId="{8CA83585-C535-4565-889A-0C084622A100}" destId="{707EC5D2-75C5-4520-A37D-A072F529E7D1}" srcOrd="3" destOrd="0" presId="urn:microsoft.com/office/officeart/2018/2/layout/IconCircleList"/>
    <dgm:cxn modelId="{4F0C196C-26C5-4A3C-A615-DD4278DF19BA}" type="presParOf" srcId="{8C3CBD38-7BF0-4CE5-857A-2C4E6E994D5F}" destId="{C3F26679-CFAD-40A6-A8A7-403910B0A0E4}" srcOrd="1" destOrd="0" presId="urn:microsoft.com/office/officeart/2018/2/layout/IconCircleList"/>
    <dgm:cxn modelId="{F72163AA-F536-4D6D-9940-1E8971CA6A7A}" type="presParOf" srcId="{8C3CBD38-7BF0-4CE5-857A-2C4E6E994D5F}" destId="{0F871D2C-CB51-449C-BD37-E482003E226B}" srcOrd="2" destOrd="0" presId="urn:microsoft.com/office/officeart/2018/2/layout/IconCircleList"/>
    <dgm:cxn modelId="{20F2566B-3E33-4668-98A0-59C4D4595D85}" type="presParOf" srcId="{0F871D2C-CB51-449C-BD37-E482003E226B}" destId="{93B28669-8BE1-4AEC-B53B-4C1A12FB5E99}" srcOrd="0" destOrd="0" presId="urn:microsoft.com/office/officeart/2018/2/layout/IconCircleList"/>
    <dgm:cxn modelId="{35A2DA87-70EB-440E-A97C-805EDC379833}" type="presParOf" srcId="{0F871D2C-CB51-449C-BD37-E482003E226B}" destId="{B17893E3-EEE8-4177-8C35-C2616B64971F}" srcOrd="1" destOrd="0" presId="urn:microsoft.com/office/officeart/2018/2/layout/IconCircleList"/>
    <dgm:cxn modelId="{CBCB087B-1BDD-4387-8DC5-AB44E96C7C5B}" type="presParOf" srcId="{0F871D2C-CB51-449C-BD37-E482003E226B}" destId="{D6BA9587-8508-4A8A-BA0C-2D46E8B7B597}" srcOrd="2" destOrd="0" presId="urn:microsoft.com/office/officeart/2018/2/layout/IconCircleList"/>
    <dgm:cxn modelId="{E8E1D4F1-DFBB-419B-8C32-66EF0D9C53AC}" type="presParOf" srcId="{0F871D2C-CB51-449C-BD37-E482003E226B}" destId="{9001C91E-6821-42DE-A737-4F516D1BEB16}" srcOrd="3" destOrd="0" presId="urn:microsoft.com/office/officeart/2018/2/layout/IconCircleList"/>
    <dgm:cxn modelId="{CB9D86BB-1013-4F6C-80F8-E45F7CE7592D}" type="presParOf" srcId="{8C3CBD38-7BF0-4CE5-857A-2C4E6E994D5F}" destId="{ED56BB59-2A1E-4CB3-8CB8-59E47471575E}" srcOrd="3" destOrd="0" presId="urn:microsoft.com/office/officeart/2018/2/layout/IconCircleList"/>
    <dgm:cxn modelId="{4D6A050A-8F26-4DF2-942F-D9FF40EF959B}" type="presParOf" srcId="{8C3CBD38-7BF0-4CE5-857A-2C4E6E994D5F}" destId="{E81D2730-AE7D-4529-99DE-75797DEB2933}" srcOrd="4" destOrd="0" presId="urn:microsoft.com/office/officeart/2018/2/layout/IconCircleList"/>
    <dgm:cxn modelId="{350EB67F-7174-40CD-AE2A-265359E47198}" type="presParOf" srcId="{E81D2730-AE7D-4529-99DE-75797DEB2933}" destId="{CD64BC74-CA7D-48CF-BE4A-6810247E2B4F}" srcOrd="0" destOrd="0" presId="urn:microsoft.com/office/officeart/2018/2/layout/IconCircleList"/>
    <dgm:cxn modelId="{B0F9796C-C16C-428F-8CB6-494D7F08F568}" type="presParOf" srcId="{E81D2730-AE7D-4529-99DE-75797DEB2933}" destId="{BFD2E6ED-1C76-4AAF-8E04-BCEB175EC7AB}" srcOrd="1" destOrd="0" presId="urn:microsoft.com/office/officeart/2018/2/layout/IconCircleList"/>
    <dgm:cxn modelId="{41C2D743-7DDA-4FC5-9808-FDB1617246DA}" type="presParOf" srcId="{E81D2730-AE7D-4529-99DE-75797DEB2933}" destId="{5B0BA04B-F8CC-4914-AE3C-8CF467FF4682}" srcOrd="2" destOrd="0" presId="urn:microsoft.com/office/officeart/2018/2/layout/IconCircleList"/>
    <dgm:cxn modelId="{1AAFF621-CDF3-4720-BBEA-639C9667DC34}" type="presParOf" srcId="{E81D2730-AE7D-4529-99DE-75797DEB2933}" destId="{2E399E85-2C9D-455F-B7B0-26FB679124C1}" srcOrd="3" destOrd="0" presId="urn:microsoft.com/office/officeart/2018/2/layout/IconCircleList"/>
    <dgm:cxn modelId="{A136138E-3519-4E56-91F8-01EEF24A36A7}" type="presParOf" srcId="{8C3CBD38-7BF0-4CE5-857A-2C4E6E994D5F}" destId="{4686766D-76D1-44EB-8718-A030FEE02A72}" srcOrd="5" destOrd="0" presId="urn:microsoft.com/office/officeart/2018/2/layout/IconCircleList"/>
    <dgm:cxn modelId="{EA0D2551-7081-4021-B05E-654C702F2737}" type="presParOf" srcId="{8C3CBD38-7BF0-4CE5-857A-2C4E6E994D5F}" destId="{F9388B77-3E66-44B2-84F5-DF37FE90E441}" srcOrd="6" destOrd="0" presId="urn:microsoft.com/office/officeart/2018/2/layout/IconCircleList"/>
    <dgm:cxn modelId="{277974B6-2B23-41B5-87FF-D09676B2A5D5}" type="presParOf" srcId="{F9388B77-3E66-44B2-84F5-DF37FE90E441}" destId="{094CF29D-C826-4150-B587-FEC7E666CE62}" srcOrd="0" destOrd="0" presId="urn:microsoft.com/office/officeart/2018/2/layout/IconCircleList"/>
    <dgm:cxn modelId="{3D3597DB-D1F2-484F-B3A8-6829F978C303}" type="presParOf" srcId="{F9388B77-3E66-44B2-84F5-DF37FE90E441}" destId="{7CB3B24F-8A49-472D-B142-D602115EC46D}" srcOrd="1" destOrd="0" presId="urn:microsoft.com/office/officeart/2018/2/layout/IconCircleList"/>
    <dgm:cxn modelId="{43559C6F-598C-4D1E-8EEF-E34B929EDA3D}" type="presParOf" srcId="{F9388B77-3E66-44B2-84F5-DF37FE90E441}" destId="{A259533F-9E81-4C04-87E6-60303F6E7C60}" srcOrd="2" destOrd="0" presId="urn:microsoft.com/office/officeart/2018/2/layout/IconCircleList"/>
    <dgm:cxn modelId="{026CFE59-7F4F-4AB6-A7E7-813C91858C50}" type="presParOf" srcId="{F9388B77-3E66-44B2-84F5-DF37FE90E441}" destId="{E352BB11-4270-4BDB-9FA7-7AD3F0F011D7}" srcOrd="3" destOrd="0" presId="urn:microsoft.com/office/officeart/2018/2/layout/IconCircleList"/>
    <dgm:cxn modelId="{222088EC-9C03-469A-9D91-F5BD56D41E64}" type="presParOf" srcId="{8C3CBD38-7BF0-4CE5-857A-2C4E6E994D5F}" destId="{5994FD95-4366-4EE7-A0B2-5C0C016EE2AD}" srcOrd="7" destOrd="0" presId="urn:microsoft.com/office/officeart/2018/2/layout/IconCircleList"/>
    <dgm:cxn modelId="{6DD6ED3C-B00F-4F91-915A-31C58437DD9F}" type="presParOf" srcId="{8C3CBD38-7BF0-4CE5-857A-2C4E6E994D5F}" destId="{AC39C395-7898-4CC6-BF8F-F428778C3DCC}" srcOrd="8" destOrd="0" presId="urn:microsoft.com/office/officeart/2018/2/layout/IconCircleList"/>
    <dgm:cxn modelId="{6489677B-85CD-4493-B819-7D91A8E1693C}" type="presParOf" srcId="{AC39C395-7898-4CC6-BF8F-F428778C3DCC}" destId="{622E92D3-53BC-41A7-9401-DB165448DC27}" srcOrd="0" destOrd="0" presId="urn:microsoft.com/office/officeart/2018/2/layout/IconCircleList"/>
    <dgm:cxn modelId="{90F7E67B-216D-4A96-87E6-A09C480B6514}" type="presParOf" srcId="{AC39C395-7898-4CC6-BF8F-F428778C3DCC}" destId="{23A95444-81D5-4E0B-8AD9-F2A114DBA4F4}" srcOrd="1" destOrd="0" presId="urn:microsoft.com/office/officeart/2018/2/layout/IconCircleList"/>
    <dgm:cxn modelId="{BC4F6CD2-2D04-44A3-B633-74DB7AC3A81F}" type="presParOf" srcId="{AC39C395-7898-4CC6-BF8F-F428778C3DCC}" destId="{EAE04630-FA4C-4A26-B6DB-23E532F7A7D6}" srcOrd="2" destOrd="0" presId="urn:microsoft.com/office/officeart/2018/2/layout/IconCircleList"/>
    <dgm:cxn modelId="{581EB9AE-B887-41F5-816D-C50C30137B8B}" type="presParOf" srcId="{AC39C395-7898-4CC6-BF8F-F428778C3DCC}" destId="{34E25153-AE60-4446-B4E8-ED7E9484233B}" srcOrd="3" destOrd="0" presId="urn:microsoft.com/office/officeart/2018/2/layout/IconCircleList"/>
    <dgm:cxn modelId="{3351AC72-F28F-401B-9CD4-5584FC72782A}" type="presParOf" srcId="{8C3CBD38-7BF0-4CE5-857A-2C4E6E994D5F}" destId="{38694F87-69E8-4ADD-9BED-13D47FD3AF71}" srcOrd="9" destOrd="0" presId="urn:microsoft.com/office/officeart/2018/2/layout/IconCircleList"/>
    <dgm:cxn modelId="{74923806-089F-42F8-9402-673CCC55BC96}" type="presParOf" srcId="{8C3CBD38-7BF0-4CE5-857A-2C4E6E994D5F}" destId="{B18BD3CB-7888-4D76-9551-14599081ACD6}" srcOrd="10" destOrd="0" presId="urn:microsoft.com/office/officeart/2018/2/layout/IconCircleList"/>
    <dgm:cxn modelId="{8DD2420A-CF11-419A-8C23-6D9277D826C4}" type="presParOf" srcId="{B18BD3CB-7888-4D76-9551-14599081ACD6}" destId="{DA2B3598-E494-474F-8B39-E613AE4577CA}" srcOrd="0" destOrd="0" presId="urn:microsoft.com/office/officeart/2018/2/layout/IconCircleList"/>
    <dgm:cxn modelId="{30C2EE7E-0EB1-4120-AF60-D4B21B3C8076}" type="presParOf" srcId="{B18BD3CB-7888-4D76-9551-14599081ACD6}" destId="{90B6A9D2-FDDF-4F81-9633-B6F9F7885BC7}" srcOrd="1" destOrd="0" presId="urn:microsoft.com/office/officeart/2018/2/layout/IconCircleList"/>
    <dgm:cxn modelId="{250E1323-06DF-4BE8-B96F-CC56BC01D268}" type="presParOf" srcId="{B18BD3CB-7888-4D76-9551-14599081ACD6}" destId="{29A9895C-6CC5-43B1-BA15-F8C31E35AF4C}" srcOrd="2" destOrd="0" presId="urn:microsoft.com/office/officeart/2018/2/layout/IconCircleList"/>
    <dgm:cxn modelId="{9A25C6CA-42A2-4DD9-B5CE-6DE97108A07E}" type="presParOf" srcId="{B18BD3CB-7888-4D76-9551-14599081ACD6}" destId="{3BACD749-3A1B-4295-A9AA-C556A798328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D831D5-1D1D-49DD-8372-5AD5518EC6B9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2ED2147-4A49-4739-9388-80B73097D0AB}">
      <dgm:prSet phldrT="[Testo]" phldr="1"/>
      <dgm:spPr/>
      <dgm:t>
        <a:bodyPr/>
        <a:lstStyle/>
        <a:p>
          <a:endParaRPr lang="it-IT" sz="1300" dirty="0"/>
        </a:p>
      </dgm:t>
    </dgm:pt>
    <dgm:pt modelId="{067A6752-BC66-4FBA-A717-5C8BE005952E}" type="parTrans" cxnId="{211A18EA-7EA0-4A40-9D8E-2B5324EB2176}">
      <dgm:prSet/>
      <dgm:spPr/>
      <dgm:t>
        <a:bodyPr/>
        <a:lstStyle/>
        <a:p>
          <a:endParaRPr lang="it-IT"/>
        </a:p>
      </dgm:t>
    </dgm:pt>
    <dgm:pt modelId="{6F65F636-5C6B-44DA-A847-E17C7A4AFDED}" type="sibTrans" cxnId="{211A18EA-7EA0-4A40-9D8E-2B5324EB2176}">
      <dgm:prSet/>
      <dgm:spPr/>
      <dgm:t>
        <a:bodyPr/>
        <a:lstStyle/>
        <a:p>
          <a:endParaRPr lang="it-IT"/>
        </a:p>
      </dgm:t>
    </dgm:pt>
    <dgm:pt modelId="{B0DBE15B-6F86-40AB-B0DD-0E7D9217F801}">
      <dgm:prSet phldrT="[Testo]" phldr="1"/>
      <dgm:spPr/>
      <dgm:t>
        <a:bodyPr/>
        <a:lstStyle/>
        <a:p>
          <a:endParaRPr lang="it-IT" dirty="0"/>
        </a:p>
      </dgm:t>
    </dgm:pt>
    <dgm:pt modelId="{7DBD8ED5-0701-497F-A334-EFBFD25F1B71}" type="parTrans" cxnId="{879EE9E4-5154-4DC6-BD97-C3C6C6B00FB0}">
      <dgm:prSet/>
      <dgm:spPr/>
      <dgm:t>
        <a:bodyPr/>
        <a:lstStyle/>
        <a:p>
          <a:endParaRPr lang="it-IT"/>
        </a:p>
      </dgm:t>
    </dgm:pt>
    <dgm:pt modelId="{095FBBD7-6593-492C-8ACE-9AF5819BF22E}" type="sibTrans" cxnId="{879EE9E4-5154-4DC6-BD97-C3C6C6B00FB0}">
      <dgm:prSet/>
      <dgm:spPr/>
      <dgm:t>
        <a:bodyPr/>
        <a:lstStyle/>
        <a:p>
          <a:endParaRPr lang="it-IT"/>
        </a:p>
      </dgm:t>
    </dgm:pt>
    <dgm:pt modelId="{217DFF5E-3AE5-4663-B2BA-0615E5B64548}">
      <dgm:prSet phldrT="[Testo]" phldr="1" custT="1"/>
      <dgm:spPr/>
      <dgm:t>
        <a:bodyPr/>
        <a:lstStyle/>
        <a:p>
          <a:endParaRPr lang="it-IT" sz="1600" dirty="0"/>
        </a:p>
      </dgm:t>
    </dgm:pt>
    <dgm:pt modelId="{BFB93B44-4655-40E7-B41F-B1223921F582}" type="parTrans" cxnId="{9D32E027-0833-4F1B-AF26-2EB2A5B1DD53}">
      <dgm:prSet/>
      <dgm:spPr/>
      <dgm:t>
        <a:bodyPr/>
        <a:lstStyle/>
        <a:p>
          <a:endParaRPr lang="it-IT"/>
        </a:p>
      </dgm:t>
    </dgm:pt>
    <dgm:pt modelId="{4CEBD245-F5B3-40C2-A5C6-7A63B5D74688}" type="sibTrans" cxnId="{9D32E027-0833-4F1B-AF26-2EB2A5B1DD53}">
      <dgm:prSet/>
      <dgm:spPr/>
      <dgm:t>
        <a:bodyPr/>
        <a:lstStyle/>
        <a:p>
          <a:endParaRPr lang="it-IT"/>
        </a:p>
      </dgm:t>
    </dgm:pt>
    <dgm:pt modelId="{D44AE318-A0F1-42E3-9FCE-F66520B58BD6}">
      <dgm:prSet phldrT="[Testo]" phldr="1"/>
      <dgm:spPr/>
      <dgm:t>
        <a:bodyPr/>
        <a:lstStyle/>
        <a:p>
          <a:endParaRPr lang="it-IT"/>
        </a:p>
      </dgm:t>
    </dgm:pt>
    <dgm:pt modelId="{33F193BC-2640-4D71-AAD6-32A6D838495B}" type="parTrans" cxnId="{42D017C6-CFE3-4F7F-8D97-F6550896F95A}">
      <dgm:prSet/>
      <dgm:spPr/>
      <dgm:t>
        <a:bodyPr/>
        <a:lstStyle/>
        <a:p>
          <a:endParaRPr lang="it-IT"/>
        </a:p>
      </dgm:t>
    </dgm:pt>
    <dgm:pt modelId="{2E9640D0-D951-4D22-98C0-6FC8F573B3F8}" type="sibTrans" cxnId="{42D017C6-CFE3-4F7F-8D97-F6550896F95A}">
      <dgm:prSet/>
      <dgm:spPr/>
      <dgm:t>
        <a:bodyPr/>
        <a:lstStyle/>
        <a:p>
          <a:endParaRPr lang="it-IT"/>
        </a:p>
      </dgm:t>
    </dgm:pt>
    <dgm:pt modelId="{46DDB599-84A6-4B18-8E50-430C607B29D3}">
      <dgm:prSet phldrT="[Testo]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b="1" i="0" dirty="0">
              <a:solidFill>
                <a:srgbClr val="000000"/>
              </a:solidFill>
              <a:effectLst/>
              <a:latin typeface="Montserrat" panose="00000500000000000000" pitchFamily="2" charset="0"/>
            </a:rPr>
            <a:t>Si riduce la spesa per i servizi ospedalieri, sociosanitari e il consumo di farmaci;</a:t>
          </a:r>
        </a:p>
      </dgm:t>
    </dgm:pt>
    <dgm:pt modelId="{51867651-A824-472C-9CC4-EF49B75D4A94}" type="parTrans" cxnId="{68558533-8683-4D5B-A1A7-CCB9B51FD557}">
      <dgm:prSet/>
      <dgm:spPr/>
      <dgm:t>
        <a:bodyPr/>
        <a:lstStyle/>
        <a:p>
          <a:endParaRPr lang="it-IT"/>
        </a:p>
      </dgm:t>
    </dgm:pt>
    <dgm:pt modelId="{7C8F9A02-E776-47A6-9720-DD456AA4DB29}" type="sibTrans" cxnId="{68558533-8683-4D5B-A1A7-CCB9B51FD557}">
      <dgm:prSet/>
      <dgm:spPr/>
      <dgm:t>
        <a:bodyPr/>
        <a:lstStyle/>
        <a:p>
          <a:endParaRPr lang="it-IT"/>
        </a:p>
      </dgm:t>
    </dgm:pt>
    <dgm:pt modelId="{54556FB0-032B-4EFA-8D7D-985D281A9BEC}">
      <dgm:prSet custT="1"/>
      <dgm:spPr/>
      <dgm:t>
        <a:bodyPr/>
        <a:lstStyle/>
        <a:p>
          <a:r>
            <a:rPr lang="it-IT" sz="1800" b="1" i="0" dirty="0">
              <a:solidFill>
                <a:srgbClr val="000000"/>
              </a:solidFill>
              <a:effectLst/>
              <a:latin typeface="Montserrat" panose="00000500000000000000" pitchFamily="2" charset="0"/>
            </a:rPr>
            <a:t>Gli anziani ancora in salute possono ancora rappresentare una forza lavoro;</a:t>
          </a:r>
        </a:p>
      </dgm:t>
    </dgm:pt>
    <dgm:pt modelId="{8B984977-7A21-452B-8FE3-80B96A092E28}" type="parTrans" cxnId="{CCC1352F-FAE2-43F9-83B7-E3A315BD8CB2}">
      <dgm:prSet/>
      <dgm:spPr/>
      <dgm:t>
        <a:bodyPr/>
        <a:lstStyle/>
        <a:p>
          <a:endParaRPr lang="it-IT"/>
        </a:p>
      </dgm:t>
    </dgm:pt>
    <dgm:pt modelId="{96E5CB4E-6B87-4B35-8E08-79D4C5AF5571}" type="sibTrans" cxnId="{CCC1352F-FAE2-43F9-83B7-E3A315BD8CB2}">
      <dgm:prSet/>
      <dgm:spPr/>
      <dgm:t>
        <a:bodyPr/>
        <a:lstStyle/>
        <a:p>
          <a:endParaRPr lang="it-IT"/>
        </a:p>
      </dgm:t>
    </dgm:pt>
    <dgm:pt modelId="{D3A42EAC-BF9C-4328-9099-C474A0EE1FA1}">
      <dgm:prSet custT="1"/>
      <dgm:spPr/>
      <dgm:t>
        <a:bodyPr/>
        <a:lstStyle/>
        <a:p>
          <a:r>
            <a:rPr lang="it-IT" sz="1600" b="1" i="0" dirty="0">
              <a:solidFill>
                <a:srgbClr val="000000"/>
              </a:solidFill>
              <a:effectLst/>
              <a:latin typeface="Montserrat" panose="00000500000000000000" pitchFamily="2" charset="0"/>
            </a:rPr>
            <a:t>Il volontariato può contribuire al sostentamento altrui, in termini di assistenza</a:t>
          </a:r>
          <a:endParaRPr lang="it-IT" sz="1600" b="1" dirty="0"/>
        </a:p>
      </dgm:t>
    </dgm:pt>
    <dgm:pt modelId="{4F83357F-441D-407C-AA44-3E43C18A2B9C}" type="parTrans" cxnId="{286E724A-31F1-4110-B323-BCEAADA2B016}">
      <dgm:prSet/>
      <dgm:spPr/>
      <dgm:t>
        <a:bodyPr/>
        <a:lstStyle/>
        <a:p>
          <a:endParaRPr lang="it-IT"/>
        </a:p>
      </dgm:t>
    </dgm:pt>
    <dgm:pt modelId="{66E66E2D-A0E7-47A4-8812-127D77451AE5}" type="sibTrans" cxnId="{286E724A-31F1-4110-B323-BCEAADA2B016}">
      <dgm:prSet/>
      <dgm:spPr/>
      <dgm:t>
        <a:bodyPr/>
        <a:lstStyle/>
        <a:p>
          <a:endParaRPr lang="it-IT"/>
        </a:p>
      </dgm:t>
    </dgm:pt>
    <dgm:pt modelId="{D386C679-A097-4FD8-8007-8CCD819A520C}">
      <dgm:prSet phldrT="[Testo]" phldr="1"/>
      <dgm:spPr/>
      <dgm:t>
        <a:bodyPr/>
        <a:lstStyle/>
        <a:p>
          <a:endParaRPr lang="it-IT"/>
        </a:p>
      </dgm:t>
    </dgm:pt>
    <dgm:pt modelId="{E683654C-267C-4A14-A74D-75158C380649}" type="parTrans" cxnId="{E0475FCF-37EC-4650-8C85-607720F4DAFB}">
      <dgm:prSet/>
      <dgm:spPr/>
      <dgm:t>
        <a:bodyPr/>
        <a:lstStyle/>
        <a:p>
          <a:endParaRPr lang="it-IT"/>
        </a:p>
      </dgm:t>
    </dgm:pt>
    <dgm:pt modelId="{20D4B993-CF16-464A-83C9-C7B4FE032FFA}" type="sibTrans" cxnId="{E0475FCF-37EC-4650-8C85-607720F4DAFB}">
      <dgm:prSet/>
      <dgm:spPr/>
      <dgm:t>
        <a:bodyPr/>
        <a:lstStyle/>
        <a:p>
          <a:endParaRPr lang="it-IT"/>
        </a:p>
      </dgm:t>
    </dgm:pt>
    <dgm:pt modelId="{055290E6-47E0-4240-AE76-536D41424F49}">
      <dgm:prSet phldrT="[Testo]" custT="1"/>
      <dgm:spPr/>
      <dgm:t>
        <a:bodyPr/>
        <a:lstStyle/>
        <a:p>
          <a:r>
            <a:rPr lang="it-IT" sz="3200" b="1" dirty="0"/>
            <a:t>Benefici</a:t>
          </a:r>
        </a:p>
      </dgm:t>
    </dgm:pt>
    <dgm:pt modelId="{7DDFEEB4-CF19-4202-B618-99A8F819F451}" type="sibTrans" cxnId="{5DFA5BA0-E693-4E8E-994F-7DAB54F18FAD}">
      <dgm:prSet/>
      <dgm:spPr/>
      <dgm:t>
        <a:bodyPr/>
        <a:lstStyle/>
        <a:p>
          <a:endParaRPr lang="it-IT"/>
        </a:p>
      </dgm:t>
    </dgm:pt>
    <dgm:pt modelId="{12594973-8460-4382-981C-00C79C2D661A}" type="parTrans" cxnId="{5DFA5BA0-E693-4E8E-994F-7DAB54F18FAD}">
      <dgm:prSet/>
      <dgm:spPr/>
      <dgm:t>
        <a:bodyPr/>
        <a:lstStyle/>
        <a:p>
          <a:endParaRPr lang="it-IT"/>
        </a:p>
      </dgm:t>
    </dgm:pt>
    <dgm:pt modelId="{29731847-6C7F-4BC9-AF34-DAF1FB18B8B2}" type="pres">
      <dgm:prSet presAssocID="{5AD831D5-1D1D-49DD-8372-5AD5518EC6B9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EE2B52DD-B70C-4049-85BC-31147D42033B}" type="pres">
      <dgm:prSet presAssocID="{055290E6-47E0-4240-AE76-536D41424F49}" presName="parentText1" presStyleLbl="node1" presStyleIdx="0" presStyleCnt="4" custLinFactNeighborX="313" custLinFactNeighborY="-19733">
        <dgm:presLayoutVars>
          <dgm:chMax/>
          <dgm:chPref val="3"/>
          <dgm:bulletEnabled val="1"/>
        </dgm:presLayoutVars>
      </dgm:prSet>
      <dgm:spPr/>
    </dgm:pt>
    <dgm:pt modelId="{651E8C74-19BA-4547-8502-09B6D03EBB12}" type="pres">
      <dgm:prSet presAssocID="{055290E6-47E0-4240-AE76-536D41424F49}" presName="childText1" presStyleLbl="solidAlignAcc1" presStyleIdx="0" presStyleCnt="3" custScaleX="96333" custScaleY="120967" custLinFactNeighborX="-1695" custLinFactNeighborY="-4008">
        <dgm:presLayoutVars>
          <dgm:chMax val="0"/>
          <dgm:chPref val="0"/>
          <dgm:bulletEnabled val="1"/>
        </dgm:presLayoutVars>
      </dgm:prSet>
      <dgm:spPr/>
    </dgm:pt>
    <dgm:pt modelId="{1C3B9CBA-4B8D-4466-8A40-079C6D545950}" type="pres">
      <dgm:prSet presAssocID="{B0DBE15B-6F86-40AB-B0DD-0E7D9217F801}" presName="parentText2" presStyleLbl="node1" presStyleIdx="1" presStyleCnt="4">
        <dgm:presLayoutVars>
          <dgm:chMax/>
          <dgm:chPref val="3"/>
          <dgm:bulletEnabled val="1"/>
        </dgm:presLayoutVars>
      </dgm:prSet>
      <dgm:spPr/>
    </dgm:pt>
    <dgm:pt modelId="{8EDB76A8-DE84-446D-8C5A-6FF7CB68E0E8}" type="pres">
      <dgm:prSet presAssocID="{B0DBE15B-6F86-40AB-B0DD-0E7D9217F801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3DE53E47-72DB-4E04-848F-0E0C38D783D5}" type="pres">
      <dgm:prSet presAssocID="{D44AE318-A0F1-42E3-9FCE-F66520B58BD6}" presName="parentText3" presStyleLbl="node1" presStyleIdx="2" presStyleCnt="4">
        <dgm:presLayoutVars>
          <dgm:chMax/>
          <dgm:chPref val="3"/>
          <dgm:bulletEnabled val="1"/>
        </dgm:presLayoutVars>
      </dgm:prSet>
      <dgm:spPr/>
    </dgm:pt>
    <dgm:pt modelId="{37AE4B1A-B12C-4577-A4CB-9D436A40A96B}" type="pres">
      <dgm:prSet presAssocID="{D44AE318-A0F1-42E3-9FCE-F66520B58BD6}" presName="childText3" presStyleLbl="solidAlignAcc1" presStyleIdx="2" presStyleCnt="3" custLinFactNeighborX="-678" custLinFactNeighborY="-296">
        <dgm:presLayoutVars>
          <dgm:chMax val="0"/>
          <dgm:chPref val="0"/>
          <dgm:bulletEnabled val="1"/>
        </dgm:presLayoutVars>
      </dgm:prSet>
      <dgm:spPr/>
    </dgm:pt>
    <dgm:pt modelId="{D63E1551-647D-4732-B683-1532FFC3D770}" type="pres">
      <dgm:prSet presAssocID="{D386C679-A097-4FD8-8007-8CCD819A520C}" presName="parentText4" presStyleLbl="node1" presStyleIdx="3" presStyleCnt="4">
        <dgm:presLayoutVars>
          <dgm:chMax/>
          <dgm:chPref val="3"/>
          <dgm:bulletEnabled val="1"/>
        </dgm:presLayoutVars>
      </dgm:prSet>
      <dgm:spPr/>
    </dgm:pt>
  </dgm:ptLst>
  <dgm:cxnLst>
    <dgm:cxn modelId="{AA686F22-814A-4FAF-A9AE-A529CD3D1215}" type="presOf" srcId="{E2ED2147-4A49-4739-9388-80B73097D0AB}" destId="{651E8C74-19BA-4547-8502-09B6D03EBB12}" srcOrd="0" destOrd="0" presId="urn:microsoft.com/office/officeart/2009/3/layout/IncreasingArrowsProcess"/>
    <dgm:cxn modelId="{9D32E027-0833-4F1B-AF26-2EB2A5B1DD53}" srcId="{B0DBE15B-6F86-40AB-B0DD-0E7D9217F801}" destId="{217DFF5E-3AE5-4663-B2BA-0615E5B64548}" srcOrd="0" destOrd="0" parTransId="{BFB93B44-4655-40E7-B41F-B1223921F582}" sibTransId="{4CEBD245-F5B3-40C2-A5C6-7A63B5D74688}"/>
    <dgm:cxn modelId="{CCC1352F-FAE2-43F9-83B7-E3A315BD8CB2}" srcId="{055290E6-47E0-4240-AE76-536D41424F49}" destId="{54556FB0-032B-4EFA-8D7D-985D281A9BEC}" srcOrd="1" destOrd="0" parTransId="{8B984977-7A21-452B-8FE3-80B96A092E28}" sibTransId="{96E5CB4E-6B87-4B35-8E08-79D4C5AF5571}"/>
    <dgm:cxn modelId="{68558533-8683-4D5B-A1A7-CCB9B51FD557}" srcId="{D44AE318-A0F1-42E3-9FCE-F66520B58BD6}" destId="{46DDB599-84A6-4B18-8E50-430C607B29D3}" srcOrd="0" destOrd="0" parTransId="{51867651-A824-472C-9CC4-EF49B75D4A94}" sibTransId="{7C8F9A02-E776-47A6-9720-DD456AA4DB29}"/>
    <dgm:cxn modelId="{6778E25E-6BBD-447A-9194-64E4B4003949}" type="presOf" srcId="{055290E6-47E0-4240-AE76-536D41424F49}" destId="{EE2B52DD-B70C-4049-85BC-31147D42033B}" srcOrd="0" destOrd="0" presId="urn:microsoft.com/office/officeart/2009/3/layout/IncreasingArrowsProcess"/>
    <dgm:cxn modelId="{286E724A-31F1-4110-B323-BCEAADA2B016}" srcId="{B0DBE15B-6F86-40AB-B0DD-0E7D9217F801}" destId="{D3A42EAC-BF9C-4328-9099-C474A0EE1FA1}" srcOrd="1" destOrd="0" parTransId="{4F83357F-441D-407C-AA44-3E43C18A2B9C}" sibTransId="{66E66E2D-A0E7-47A4-8812-127D77451AE5}"/>
    <dgm:cxn modelId="{9F0E094E-3E4D-440B-BC11-B577515DC61A}" type="presOf" srcId="{54556FB0-032B-4EFA-8D7D-985D281A9BEC}" destId="{651E8C74-19BA-4547-8502-09B6D03EBB12}" srcOrd="0" destOrd="1" presId="urn:microsoft.com/office/officeart/2009/3/layout/IncreasingArrowsProcess"/>
    <dgm:cxn modelId="{365E4A71-2402-4B97-9C63-188D0CE4A078}" type="presOf" srcId="{D44AE318-A0F1-42E3-9FCE-F66520B58BD6}" destId="{3DE53E47-72DB-4E04-848F-0E0C38D783D5}" srcOrd="0" destOrd="0" presId="urn:microsoft.com/office/officeart/2009/3/layout/IncreasingArrowsProcess"/>
    <dgm:cxn modelId="{13D38D7E-880C-4F2A-818C-DE4C95AA6B0F}" type="presOf" srcId="{46DDB599-84A6-4B18-8E50-430C607B29D3}" destId="{37AE4B1A-B12C-4577-A4CB-9D436A40A96B}" srcOrd="0" destOrd="0" presId="urn:microsoft.com/office/officeart/2009/3/layout/IncreasingArrowsProcess"/>
    <dgm:cxn modelId="{5DFA5BA0-E693-4E8E-994F-7DAB54F18FAD}" srcId="{5AD831D5-1D1D-49DD-8372-5AD5518EC6B9}" destId="{055290E6-47E0-4240-AE76-536D41424F49}" srcOrd="0" destOrd="0" parTransId="{12594973-8460-4382-981C-00C79C2D661A}" sibTransId="{7DDFEEB4-CF19-4202-B618-99A8F819F451}"/>
    <dgm:cxn modelId="{D2A4A4A7-EB90-404D-B2A9-C83B7CF1903D}" type="presOf" srcId="{D386C679-A097-4FD8-8007-8CCD819A520C}" destId="{D63E1551-647D-4732-B683-1532FFC3D770}" srcOrd="0" destOrd="0" presId="urn:microsoft.com/office/officeart/2009/3/layout/IncreasingArrowsProcess"/>
    <dgm:cxn modelId="{E6D8C4AC-7403-4A4D-B3DA-1EDF18C9BB54}" type="presOf" srcId="{B0DBE15B-6F86-40AB-B0DD-0E7D9217F801}" destId="{1C3B9CBA-4B8D-4466-8A40-079C6D545950}" srcOrd="0" destOrd="0" presId="urn:microsoft.com/office/officeart/2009/3/layout/IncreasingArrowsProcess"/>
    <dgm:cxn modelId="{42D017C6-CFE3-4F7F-8D97-F6550896F95A}" srcId="{5AD831D5-1D1D-49DD-8372-5AD5518EC6B9}" destId="{D44AE318-A0F1-42E3-9FCE-F66520B58BD6}" srcOrd="2" destOrd="0" parTransId="{33F193BC-2640-4D71-AAD6-32A6D838495B}" sibTransId="{2E9640D0-D951-4D22-98C0-6FC8F573B3F8}"/>
    <dgm:cxn modelId="{E0475FCF-37EC-4650-8C85-607720F4DAFB}" srcId="{5AD831D5-1D1D-49DD-8372-5AD5518EC6B9}" destId="{D386C679-A097-4FD8-8007-8CCD819A520C}" srcOrd="3" destOrd="0" parTransId="{E683654C-267C-4A14-A74D-75158C380649}" sibTransId="{20D4B993-CF16-464A-83C9-C7B4FE032FFA}"/>
    <dgm:cxn modelId="{879EE9E4-5154-4DC6-BD97-C3C6C6B00FB0}" srcId="{5AD831D5-1D1D-49DD-8372-5AD5518EC6B9}" destId="{B0DBE15B-6F86-40AB-B0DD-0E7D9217F801}" srcOrd="1" destOrd="0" parTransId="{7DBD8ED5-0701-497F-A334-EFBFD25F1B71}" sibTransId="{095FBBD7-6593-492C-8ACE-9AF5819BF22E}"/>
    <dgm:cxn modelId="{211A18EA-7EA0-4A40-9D8E-2B5324EB2176}" srcId="{055290E6-47E0-4240-AE76-536D41424F49}" destId="{E2ED2147-4A49-4739-9388-80B73097D0AB}" srcOrd="0" destOrd="0" parTransId="{067A6752-BC66-4FBA-A717-5C8BE005952E}" sibTransId="{6F65F636-5C6B-44DA-A847-E17C7A4AFDED}"/>
    <dgm:cxn modelId="{A337ADEC-BDA2-4BCF-99D9-EFE0ECDC73CA}" type="presOf" srcId="{217DFF5E-3AE5-4663-B2BA-0615E5B64548}" destId="{8EDB76A8-DE84-446D-8C5A-6FF7CB68E0E8}" srcOrd="0" destOrd="0" presId="urn:microsoft.com/office/officeart/2009/3/layout/IncreasingArrowsProcess"/>
    <dgm:cxn modelId="{019261F6-859A-4F38-B102-D043ECA96922}" type="presOf" srcId="{5AD831D5-1D1D-49DD-8372-5AD5518EC6B9}" destId="{29731847-6C7F-4BC9-AF34-DAF1FB18B8B2}" srcOrd="0" destOrd="0" presId="urn:microsoft.com/office/officeart/2009/3/layout/IncreasingArrowsProcess"/>
    <dgm:cxn modelId="{95CBAAFF-BC1E-4A9D-AD81-C7B733DC7B36}" type="presOf" srcId="{D3A42EAC-BF9C-4328-9099-C474A0EE1FA1}" destId="{8EDB76A8-DE84-446D-8C5A-6FF7CB68E0E8}" srcOrd="0" destOrd="1" presId="urn:microsoft.com/office/officeart/2009/3/layout/IncreasingArrowsProcess"/>
    <dgm:cxn modelId="{072E531A-CE27-4188-A81E-ACE4E1028706}" type="presParOf" srcId="{29731847-6C7F-4BC9-AF34-DAF1FB18B8B2}" destId="{EE2B52DD-B70C-4049-85BC-31147D42033B}" srcOrd="0" destOrd="0" presId="urn:microsoft.com/office/officeart/2009/3/layout/IncreasingArrowsProcess"/>
    <dgm:cxn modelId="{FBD1083F-F443-4041-B47C-26E27BF35522}" type="presParOf" srcId="{29731847-6C7F-4BC9-AF34-DAF1FB18B8B2}" destId="{651E8C74-19BA-4547-8502-09B6D03EBB12}" srcOrd="1" destOrd="0" presId="urn:microsoft.com/office/officeart/2009/3/layout/IncreasingArrowsProcess"/>
    <dgm:cxn modelId="{4733A195-0596-4EB9-BBA4-1A4D0AE7CB69}" type="presParOf" srcId="{29731847-6C7F-4BC9-AF34-DAF1FB18B8B2}" destId="{1C3B9CBA-4B8D-4466-8A40-079C6D545950}" srcOrd="2" destOrd="0" presId="urn:microsoft.com/office/officeart/2009/3/layout/IncreasingArrowsProcess"/>
    <dgm:cxn modelId="{32F3193D-CBA4-4815-8302-88DAFD54AE72}" type="presParOf" srcId="{29731847-6C7F-4BC9-AF34-DAF1FB18B8B2}" destId="{8EDB76A8-DE84-446D-8C5A-6FF7CB68E0E8}" srcOrd="3" destOrd="0" presId="urn:microsoft.com/office/officeart/2009/3/layout/IncreasingArrowsProcess"/>
    <dgm:cxn modelId="{93981120-2E6A-4E7C-82A5-B7F012F21083}" type="presParOf" srcId="{29731847-6C7F-4BC9-AF34-DAF1FB18B8B2}" destId="{3DE53E47-72DB-4E04-848F-0E0C38D783D5}" srcOrd="4" destOrd="0" presId="urn:microsoft.com/office/officeart/2009/3/layout/IncreasingArrowsProcess"/>
    <dgm:cxn modelId="{B4C4D1C5-A857-43A2-A781-2CDB182696BD}" type="presParOf" srcId="{29731847-6C7F-4BC9-AF34-DAF1FB18B8B2}" destId="{37AE4B1A-B12C-4577-A4CB-9D436A40A96B}" srcOrd="5" destOrd="0" presId="urn:microsoft.com/office/officeart/2009/3/layout/IncreasingArrowsProcess"/>
    <dgm:cxn modelId="{0A08D928-A9B4-40D5-9BA3-7BFAC74E7BAD}" type="presParOf" srcId="{29731847-6C7F-4BC9-AF34-DAF1FB18B8B2}" destId="{D63E1551-647D-4732-B683-1532FFC3D770}" srcOrd="6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B0A4DD-4B61-4A5A-95EB-A3AD8646C9B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BF975C-DFA8-498A-99B3-592A6EC8ECD5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1) A</a:t>
          </a:r>
          <a:r>
            <a:rPr lang="it-IT" b="0" i="0"/>
            <a:t>nziani soli e che non hanno aiuti. </a:t>
          </a:r>
          <a:endParaRPr lang="en-US"/>
        </a:p>
      </dgm:t>
    </dgm:pt>
    <dgm:pt modelId="{794F979C-16CB-465A-AB78-1A0CDFF440FF}" type="parTrans" cxnId="{3F43650D-448F-48C1-A77F-3BC55859AE6D}">
      <dgm:prSet/>
      <dgm:spPr/>
      <dgm:t>
        <a:bodyPr/>
        <a:lstStyle/>
        <a:p>
          <a:endParaRPr lang="en-US"/>
        </a:p>
      </dgm:t>
    </dgm:pt>
    <dgm:pt modelId="{F626A949-FCCE-4F14-8E96-0C677E1595F1}" type="sibTrans" cxnId="{3F43650D-448F-48C1-A77F-3BC55859AE6D}">
      <dgm:prSet/>
      <dgm:spPr/>
      <dgm:t>
        <a:bodyPr/>
        <a:lstStyle/>
        <a:p>
          <a:endParaRPr lang="en-US"/>
        </a:p>
      </dgm:t>
    </dgm:pt>
    <dgm:pt modelId="{FD984D7D-384D-448A-8184-7A92F279F16D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2) Riduzione carico dei caregiver</a:t>
          </a:r>
          <a:endParaRPr lang="en-US"/>
        </a:p>
      </dgm:t>
    </dgm:pt>
    <dgm:pt modelId="{039EB8AA-AA45-4FD5-918E-24F8EDE8C45E}" type="parTrans" cxnId="{606F0A54-9C1E-47F4-95ED-64CA4757713A}">
      <dgm:prSet/>
      <dgm:spPr/>
      <dgm:t>
        <a:bodyPr/>
        <a:lstStyle/>
        <a:p>
          <a:endParaRPr lang="en-US"/>
        </a:p>
      </dgm:t>
    </dgm:pt>
    <dgm:pt modelId="{6A8D764B-5EF8-4EBC-8956-CE1F0ABEA86E}" type="sibTrans" cxnId="{606F0A54-9C1E-47F4-95ED-64CA4757713A}">
      <dgm:prSet/>
      <dgm:spPr/>
      <dgm:t>
        <a:bodyPr/>
        <a:lstStyle/>
        <a:p>
          <a:endParaRPr lang="en-US"/>
        </a:p>
      </dgm:t>
    </dgm:pt>
    <dgm:pt modelId="{0A48B25D-0030-4D3D-93F6-619DE37119F6}" type="pres">
      <dgm:prSet presAssocID="{65B0A4DD-4B61-4A5A-95EB-A3AD8646C9B0}" presName="root" presStyleCnt="0">
        <dgm:presLayoutVars>
          <dgm:dir/>
          <dgm:resizeHandles val="exact"/>
        </dgm:presLayoutVars>
      </dgm:prSet>
      <dgm:spPr/>
    </dgm:pt>
    <dgm:pt modelId="{35F1F302-466C-44ED-9DDB-C3488C7A04F6}" type="pres">
      <dgm:prSet presAssocID="{DDBF975C-DFA8-498A-99B3-592A6EC8ECD5}" presName="compNode" presStyleCnt="0"/>
      <dgm:spPr/>
    </dgm:pt>
    <dgm:pt modelId="{3E524427-D834-491D-AA15-4167EC210410}" type="pres">
      <dgm:prSet presAssocID="{DDBF975C-DFA8-498A-99B3-592A6EC8ECD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nyon scene"/>
        </a:ext>
      </dgm:extLst>
    </dgm:pt>
    <dgm:pt modelId="{51C09AC1-23B8-48D5-83CA-6142C00C5249}" type="pres">
      <dgm:prSet presAssocID="{DDBF975C-DFA8-498A-99B3-592A6EC8ECD5}" presName="spaceRect" presStyleCnt="0"/>
      <dgm:spPr/>
    </dgm:pt>
    <dgm:pt modelId="{C14FEF5F-9FF3-42ED-A2AD-7BA745D7776D}" type="pres">
      <dgm:prSet presAssocID="{DDBF975C-DFA8-498A-99B3-592A6EC8ECD5}" presName="textRect" presStyleLbl="revTx" presStyleIdx="0" presStyleCnt="2">
        <dgm:presLayoutVars>
          <dgm:chMax val="1"/>
          <dgm:chPref val="1"/>
        </dgm:presLayoutVars>
      </dgm:prSet>
      <dgm:spPr/>
    </dgm:pt>
    <dgm:pt modelId="{6B95C64C-7EEC-46E0-B3D8-F1A7800DBA41}" type="pres">
      <dgm:prSet presAssocID="{F626A949-FCCE-4F14-8E96-0C677E1595F1}" presName="sibTrans" presStyleCnt="0"/>
      <dgm:spPr/>
    </dgm:pt>
    <dgm:pt modelId="{181CFE78-F5FD-46C6-98C2-6B980F769397}" type="pres">
      <dgm:prSet presAssocID="{FD984D7D-384D-448A-8184-7A92F279F16D}" presName="compNode" presStyleCnt="0"/>
      <dgm:spPr/>
    </dgm:pt>
    <dgm:pt modelId="{7F5EE5D7-5F2C-4CE4-917F-972F591CF3A9}" type="pres">
      <dgm:prSet presAssocID="{FD984D7D-384D-448A-8184-7A92F279F16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mion"/>
        </a:ext>
      </dgm:extLst>
    </dgm:pt>
    <dgm:pt modelId="{EE4AE330-0AFC-467F-872F-F4B4BF1B928A}" type="pres">
      <dgm:prSet presAssocID="{FD984D7D-384D-448A-8184-7A92F279F16D}" presName="spaceRect" presStyleCnt="0"/>
      <dgm:spPr/>
    </dgm:pt>
    <dgm:pt modelId="{06DFBBA0-5A8F-4EDB-8F29-77334CB05783}" type="pres">
      <dgm:prSet presAssocID="{FD984D7D-384D-448A-8184-7A92F279F16D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45A36F04-F47A-4077-B184-19B0CE0C0CCD}" type="presOf" srcId="{FD984D7D-384D-448A-8184-7A92F279F16D}" destId="{06DFBBA0-5A8F-4EDB-8F29-77334CB05783}" srcOrd="0" destOrd="0" presId="urn:microsoft.com/office/officeart/2018/2/layout/IconLabelList"/>
    <dgm:cxn modelId="{3F43650D-448F-48C1-A77F-3BC55859AE6D}" srcId="{65B0A4DD-4B61-4A5A-95EB-A3AD8646C9B0}" destId="{DDBF975C-DFA8-498A-99B3-592A6EC8ECD5}" srcOrd="0" destOrd="0" parTransId="{794F979C-16CB-465A-AB78-1A0CDFF440FF}" sibTransId="{F626A949-FCCE-4F14-8E96-0C677E1595F1}"/>
    <dgm:cxn modelId="{0C63C522-8F1D-4A32-A2DC-261FEED21523}" type="presOf" srcId="{65B0A4DD-4B61-4A5A-95EB-A3AD8646C9B0}" destId="{0A48B25D-0030-4D3D-93F6-619DE37119F6}" srcOrd="0" destOrd="0" presId="urn:microsoft.com/office/officeart/2018/2/layout/IconLabelList"/>
    <dgm:cxn modelId="{606F0A54-9C1E-47F4-95ED-64CA4757713A}" srcId="{65B0A4DD-4B61-4A5A-95EB-A3AD8646C9B0}" destId="{FD984D7D-384D-448A-8184-7A92F279F16D}" srcOrd="1" destOrd="0" parTransId="{039EB8AA-AA45-4FD5-918E-24F8EDE8C45E}" sibTransId="{6A8D764B-5EF8-4EBC-8956-CE1F0ABEA86E}"/>
    <dgm:cxn modelId="{A4D10EFC-5D2C-499E-8F53-F45AFF5CA5F6}" type="presOf" srcId="{DDBF975C-DFA8-498A-99B3-592A6EC8ECD5}" destId="{C14FEF5F-9FF3-42ED-A2AD-7BA745D7776D}" srcOrd="0" destOrd="0" presId="urn:microsoft.com/office/officeart/2018/2/layout/IconLabelList"/>
    <dgm:cxn modelId="{ADEAB3CB-B446-49C6-ABAF-E51E24722543}" type="presParOf" srcId="{0A48B25D-0030-4D3D-93F6-619DE37119F6}" destId="{35F1F302-466C-44ED-9DDB-C3488C7A04F6}" srcOrd="0" destOrd="0" presId="urn:microsoft.com/office/officeart/2018/2/layout/IconLabelList"/>
    <dgm:cxn modelId="{905815CB-F701-46D6-8994-77E76FC8FD00}" type="presParOf" srcId="{35F1F302-466C-44ED-9DDB-C3488C7A04F6}" destId="{3E524427-D834-491D-AA15-4167EC210410}" srcOrd="0" destOrd="0" presId="urn:microsoft.com/office/officeart/2018/2/layout/IconLabelList"/>
    <dgm:cxn modelId="{A85B2707-A62B-4576-BA30-14F1C21DD7D0}" type="presParOf" srcId="{35F1F302-466C-44ED-9DDB-C3488C7A04F6}" destId="{51C09AC1-23B8-48D5-83CA-6142C00C5249}" srcOrd="1" destOrd="0" presId="urn:microsoft.com/office/officeart/2018/2/layout/IconLabelList"/>
    <dgm:cxn modelId="{EC409853-3360-4E5D-977D-9FBB44B8DC0C}" type="presParOf" srcId="{35F1F302-466C-44ED-9DDB-C3488C7A04F6}" destId="{C14FEF5F-9FF3-42ED-A2AD-7BA745D7776D}" srcOrd="2" destOrd="0" presId="urn:microsoft.com/office/officeart/2018/2/layout/IconLabelList"/>
    <dgm:cxn modelId="{44A74185-6A42-4D23-8A5B-764D109388FA}" type="presParOf" srcId="{0A48B25D-0030-4D3D-93F6-619DE37119F6}" destId="{6B95C64C-7EEC-46E0-B3D8-F1A7800DBA41}" srcOrd="1" destOrd="0" presId="urn:microsoft.com/office/officeart/2018/2/layout/IconLabelList"/>
    <dgm:cxn modelId="{03E490ED-E157-4891-B734-9019EE126217}" type="presParOf" srcId="{0A48B25D-0030-4D3D-93F6-619DE37119F6}" destId="{181CFE78-F5FD-46C6-98C2-6B980F769397}" srcOrd="2" destOrd="0" presId="urn:microsoft.com/office/officeart/2018/2/layout/IconLabelList"/>
    <dgm:cxn modelId="{09851581-EE0D-4AF9-8B3A-13B356AF9874}" type="presParOf" srcId="{181CFE78-F5FD-46C6-98C2-6B980F769397}" destId="{7F5EE5D7-5F2C-4CE4-917F-972F591CF3A9}" srcOrd="0" destOrd="0" presId="urn:microsoft.com/office/officeart/2018/2/layout/IconLabelList"/>
    <dgm:cxn modelId="{CA677EE4-2025-421A-A9A0-387EE2D7251E}" type="presParOf" srcId="{181CFE78-F5FD-46C6-98C2-6B980F769397}" destId="{EE4AE330-0AFC-467F-872F-F4B4BF1B928A}" srcOrd="1" destOrd="0" presId="urn:microsoft.com/office/officeart/2018/2/layout/IconLabelList"/>
    <dgm:cxn modelId="{95D28144-ED0A-4A92-BD3F-E4BB8230B8DF}" type="presParOf" srcId="{181CFE78-F5FD-46C6-98C2-6B980F769397}" destId="{06DFBBA0-5A8F-4EDB-8F29-77334CB0578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04C3F-3914-4EA0-9768-AF6911F16375}">
      <dsp:nvSpPr>
        <dsp:cNvPr id="0" name=""/>
        <dsp:cNvSpPr/>
      </dsp:nvSpPr>
      <dsp:spPr>
        <a:xfrm>
          <a:off x="0" y="0"/>
          <a:ext cx="5091379" cy="12130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Il mondo invecchia…quali conseguenze…</a:t>
          </a:r>
          <a:endParaRPr lang="en-US" sz="2100" kern="1200" dirty="0"/>
        </a:p>
      </dsp:txBody>
      <dsp:txXfrm>
        <a:off x="35529" y="35529"/>
        <a:ext cx="3679908" cy="1141985"/>
      </dsp:txXfrm>
    </dsp:sp>
    <dsp:sp modelId="{1715052D-2316-4C05-BBF9-474C7051DC5C}">
      <dsp:nvSpPr>
        <dsp:cNvPr id="0" name=""/>
        <dsp:cNvSpPr/>
      </dsp:nvSpPr>
      <dsp:spPr>
        <a:xfrm>
          <a:off x="466675" y="1439346"/>
          <a:ext cx="5091379" cy="12130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Dove si invecchia di più</a:t>
          </a:r>
        </a:p>
      </dsp:txBody>
      <dsp:txXfrm>
        <a:off x="502204" y="1474875"/>
        <a:ext cx="3805440" cy="1141985"/>
      </dsp:txXfrm>
    </dsp:sp>
    <dsp:sp modelId="{FA9DC2D7-EFF4-4A82-9307-AA764114A25C}">
      <dsp:nvSpPr>
        <dsp:cNvPr id="0" name=""/>
        <dsp:cNvSpPr/>
      </dsp:nvSpPr>
      <dsp:spPr>
        <a:xfrm>
          <a:off x="846441" y="2867192"/>
          <a:ext cx="5091379" cy="12130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100" kern="1200" dirty="0"/>
            <a:t>Vogliamo invecchiare bene </a:t>
          </a:r>
          <a:r>
            <a:rPr lang="it-IT" sz="2100" kern="1200" dirty="0" err="1"/>
            <a:t>healthy</a:t>
          </a:r>
          <a:r>
            <a:rPr lang="it-IT" sz="2100" kern="1200" dirty="0"/>
            <a:t> aging vs </a:t>
          </a:r>
          <a:r>
            <a:rPr lang="it-IT" sz="2100" kern="1200" dirty="0" err="1"/>
            <a:t>active</a:t>
          </a:r>
          <a:r>
            <a:rPr lang="it-IT" sz="2100" kern="1200" dirty="0"/>
            <a:t> aging</a:t>
          </a:r>
          <a:endParaRPr lang="en-US" sz="2100" kern="1200" dirty="0"/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881970" y="2902721"/>
        <a:ext cx="3811804" cy="1141985"/>
      </dsp:txXfrm>
    </dsp:sp>
    <dsp:sp modelId="{4BEF229E-1E7F-477B-A64F-590DA8296FC8}">
      <dsp:nvSpPr>
        <dsp:cNvPr id="0" name=""/>
        <dsp:cNvSpPr/>
      </dsp:nvSpPr>
      <dsp:spPr>
        <a:xfrm>
          <a:off x="1272844" y="4300788"/>
          <a:ext cx="5091379" cy="12130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100" kern="1200" dirty="0" err="1"/>
            <a:t>Proposte</a:t>
          </a:r>
          <a:r>
            <a:rPr lang="en-US" sz="2100" kern="1200" dirty="0"/>
            <a:t> Cosa fare ? Cosa dice la </a:t>
          </a:r>
          <a:r>
            <a:rPr lang="en-US" sz="2100" kern="1200" dirty="0" err="1"/>
            <a:t>scienza</a:t>
          </a:r>
          <a:r>
            <a:rPr lang="en-US" sz="2100" kern="1200" dirty="0"/>
            <a:t>?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1308373" y="4336317"/>
        <a:ext cx="3805440" cy="1141985"/>
      </dsp:txXfrm>
    </dsp:sp>
    <dsp:sp modelId="{BE25CDEF-5479-4C79-948E-9D275B3B6B58}">
      <dsp:nvSpPr>
        <dsp:cNvPr id="0" name=""/>
        <dsp:cNvSpPr/>
      </dsp:nvSpPr>
      <dsp:spPr>
        <a:xfrm>
          <a:off x="4302901" y="929080"/>
          <a:ext cx="788477" cy="78847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4480308" y="929080"/>
        <a:ext cx="433663" cy="593329"/>
      </dsp:txXfrm>
    </dsp:sp>
    <dsp:sp modelId="{C044B8BA-D563-421D-AA2D-020DB453A723}">
      <dsp:nvSpPr>
        <dsp:cNvPr id="0" name=""/>
        <dsp:cNvSpPr/>
      </dsp:nvSpPr>
      <dsp:spPr>
        <a:xfrm>
          <a:off x="4729304" y="2362677"/>
          <a:ext cx="788477" cy="78847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4906711" y="2362677"/>
        <a:ext cx="433663" cy="593329"/>
      </dsp:txXfrm>
    </dsp:sp>
    <dsp:sp modelId="{D7B4315B-197D-4BF9-B890-15E0EA96E95C}">
      <dsp:nvSpPr>
        <dsp:cNvPr id="0" name=""/>
        <dsp:cNvSpPr/>
      </dsp:nvSpPr>
      <dsp:spPr>
        <a:xfrm>
          <a:off x="5149343" y="3796273"/>
          <a:ext cx="788477" cy="78847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5326750" y="3796273"/>
        <a:ext cx="433663" cy="5933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0E25C-2F28-441C-8FAC-745F1685E409}">
      <dsp:nvSpPr>
        <dsp:cNvPr id="0" name=""/>
        <dsp:cNvSpPr/>
      </dsp:nvSpPr>
      <dsp:spPr>
        <a:xfrm>
          <a:off x="106808" y="205968"/>
          <a:ext cx="1114440" cy="111444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29AFFB-F90B-48F8-80E0-5E61D76AFA75}">
      <dsp:nvSpPr>
        <dsp:cNvPr id="0" name=""/>
        <dsp:cNvSpPr/>
      </dsp:nvSpPr>
      <dsp:spPr>
        <a:xfrm>
          <a:off x="340841" y="440001"/>
          <a:ext cx="646375" cy="646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EC5D2-75C5-4520-A37D-A072F529E7D1}">
      <dsp:nvSpPr>
        <dsp:cNvPr id="0" name=""/>
        <dsp:cNvSpPr/>
      </dsp:nvSpPr>
      <dsp:spPr>
        <a:xfrm>
          <a:off x="1460057" y="205968"/>
          <a:ext cx="2626894" cy="111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promuovere lo sviluppo di valori quali la solidarietà, la reciprocità, la tolleranza e il rispetto per gli altri</a:t>
          </a:r>
          <a:endParaRPr lang="en-US" sz="1600" kern="1200" dirty="0"/>
        </a:p>
      </dsp:txBody>
      <dsp:txXfrm>
        <a:off x="1460057" y="205968"/>
        <a:ext cx="2626894" cy="1114440"/>
      </dsp:txXfrm>
    </dsp:sp>
    <dsp:sp modelId="{93B28669-8BE1-4AEC-B53B-4C1A12FB5E99}">
      <dsp:nvSpPr>
        <dsp:cNvPr id="0" name=""/>
        <dsp:cNvSpPr/>
      </dsp:nvSpPr>
      <dsp:spPr>
        <a:xfrm>
          <a:off x="4544668" y="205968"/>
          <a:ext cx="1114440" cy="111444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7893E3-EEE8-4177-8C35-C2616B64971F}">
      <dsp:nvSpPr>
        <dsp:cNvPr id="0" name=""/>
        <dsp:cNvSpPr/>
      </dsp:nvSpPr>
      <dsp:spPr>
        <a:xfrm>
          <a:off x="4778701" y="440001"/>
          <a:ext cx="646375" cy="6463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01C91E-6821-42DE-A737-4F516D1BEB16}">
      <dsp:nvSpPr>
        <dsp:cNvPr id="0" name=""/>
        <dsp:cNvSpPr/>
      </dsp:nvSpPr>
      <dsp:spPr>
        <a:xfrm>
          <a:off x="5897917" y="205968"/>
          <a:ext cx="2626894" cy="111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incoraggiare gli anziani a creare rapporti affettivi che vadano oltre quelli esclusivamente familiari ed a mantenersi psicologicamente e fisicamente attivi</a:t>
          </a:r>
          <a:endParaRPr lang="en-US" sz="1600" kern="1200" dirty="0"/>
        </a:p>
      </dsp:txBody>
      <dsp:txXfrm>
        <a:off x="5897917" y="205968"/>
        <a:ext cx="2626894" cy="1114440"/>
      </dsp:txXfrm>
    </dsp:sp>
    <dsp:sp modelId="{CD64BC74-CA7D-48CF-BE4A-6810247E2B4F}">
      <dsp:nvSpPr>
        <dsp:cNvPr id="0" name=""/>
        <dsp:cNvSpPr/>
      </dsp:nvSpPr>
      <dsp:spPr>
        <a:xfrm>
          <a:off x="106808" y="2287672"/>
          <a:ext cx="1114440" cy="111444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2E6ED-1C76-4AAF-8E04-BCEB175EC7AB}">
      <dsp:nvSpPr>
        <dsp:cNvPr id="0" name=""/>
        <dsp:cNvSpPr/>
      </dsp:nvSpPr>
      <dsp:spPr>
        <a:xfrm>
          <a:off x="340841" y="2521704"/>
          <a:ext cx="646375" cy="6463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399E85-2C9D-455F-B7B0-26FB679124C1}">
      <dsp:nvSpPr>
        <dsp:cNvPr id="0" name=""/>
        <dsp:cNvSpPr/>
      </dsp:nvSpPr>
      <dsp:spPr>
        <a:xfrm>
          <a:off x="1460057" y="2287672"/>
          <a:ext cx="2626894" cy="111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ridurre il carico familiare volto all’assistenza dell’anziano o del disabile;</a:t>
          </a:r>
          <a:endParaRPr lang="en-US" sz="1600" kern="1200"/>
        </a:p>
      </dsp:txBody>
      <dsp:txXfrm>
        <a:off x="1460057" y="2287672"/>
        <a:ext cx="2626894" cy="1114440"/>
      </dsp:txXfrm>
    </dsp:sp>
    <dsp:sp modelId="{094CF29D-C826-4150-B587-FEC7E666CE62}">
      <dsp:nvSpPr>
        <dsp:cNvPr id="0" name=""/>
        <dsp:cNvSpPr/>
      </dsp:nvSpPr>
      <dsp:spPr>
        <a:xfrm>
          <a:off x="4544668" y="2287672"/>
          <a:ext cx="1114440" cy="111444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3B24F-8A49-472D-B142-D602115EC46D}">
      <dsp:nvSpPr>
        <dsp:cNvPr id="0" name=""/>
        <dsp:cNvSpPr/>
      </dsp:nvSpPr>
      <dsp:spPr>
        <a:xfrm>
          <a:off x="4778701" y="2521704"/>
          <a:ext cx="646375" cy="6463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52BB11-4270-4BDB-9FA7-7AD3F0F011D7}">
      <dsp:nvSpPr>
        <dsp:cNvPr id="0" name=""/>
        <dsp:cNvSpPr/>
      </dsp:nvSpPr>
      <dsp:spPr>
        <a:xfrm>
          <a:off x="5897917" y="2287672"/>
          <a:ext cx="2626894" cy="111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effettuare attività di prevenzione nei confronti della fascia di popolazione matura che va incontro ai fattori di rischio tipici dell’età senile;</a:t>
          </a:r>
          <a:endParaRPr lang="en-US" sz="1600" kern="1200"/>
        </a:p>
      </dsp:txBody>
      <dsp:txXfrm>
        <a:off x="5897917" y="2287672"/>
        <a:ext cx="2626894" cy="1114440"/>
      </dsp:txXfrm>
    </dsp:sp>
    <dsp:sp modelId="{622E92D3-53BC-41A7-9401-DB165448DC27}">
      <dsp:nvSpPr>
        <dsp:cNvPr id="0" name=""/>
        <dsp:cNvSpPr/>
      </dsp:nvSpPr>
      <dsp:spPr>
        <a:xfrm>
          <a:off x="106808" y="4369376"/>
          <a:ext cx="1114440" cy="111444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95444-81D5-4E0B-8AD9-F2A114DBA4F4}">
      <dsp:nvSpPr>
        <dsp:cNvPr id="0" name=""/>
        <dsp:cNvSpPr/>
      </dsp:nvSpPr>
      <dsp:spPr>
        <a:xfrm>
          <a:off x="340841" y="4603408"/>
          <a:ext cx="646375" cy="64637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E25153-AE60-4446-B4E8-ED7E9484233B}">
      <dsp:nvSpPr>
        <dsp:cNvPr id="0" name=""/>
        <dsp:cNvSpPr/>
      </dsp:nvSpPr>
      <dsp:spPr>
        <a:xfrm>
          <a:off x="1460057" y="4369376"/>
          <a:ext cx="2626894" cy="111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sperimentare/implementare, assieme alle Aziende Sanitarie, modelli innovativi di intervento che mettano a fattor comune azioni sanitarie e sociali;</a:t>
          </a:r>
          <a:endParaRPr lang="en-US" sz="1600" kern="1200"/>
        </a:p>
      </dsp:txBody>
      <dsp:txXfrm>
        <a:off x="1460057" y="4369376"/>
        <a:ext cx="2626894" cy="1114440"/>
      </dsp:txXfrm>
    </dsp:sp>
    <dsp:sp modelId="{DA2B3598-E494-474F-8B39-E613AE4577CA}">
      <dsp:nvSpPr>
        <dsp:cNvPr id="0" name=""/>
        <dsp:cNvSpPr/>
      </dsp:nvSpPr>
      <dsp:spPr>
        <a:xfrm>
          <a:off x="4544668" y="4369376"/>
          <a:ext cx="1114440" cy="111444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6A9D2-FDDF-4F81-9633-B6F9F7885BC7}">
      <dsp:nvSpPr>
        <dsp:cNvPr id="0" name=""/>
        <dsp:cNvSpPr/>
      </dsp:nvSpPr>
      <dsp:spPr>
        <a:xfrm>
          <a:off x="4778701" y="4603408"/>
          <a:ext cx="646375" cy="64637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CD749-3A1B-4295-A9AA-C556A7983283}">
      <dsp:nvSpPr>
        <dsp:cNvPr id="0" name=""/>
        <dsp:cNvSpPr/>
      </dsp:nvSpPr>
      <dsp:spPr>
        <a:xfrm>
          <a:off x="5897917" y="4369376"/>
          <a:ext cx="2626894" cy="111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organizzare eventi  “Summer School” per il trasferimento della conoscenza fatta sul campo ad altri operatori socio-sanitari.</a:t>
          </a:r>
          <a:endParaRPr lang="en-US" sz="1600" kern="1200"/>
        </a:p>
      </dsp:txBody>
      <dsp:txXfrm>
        <a:off x="5897917" y="4369376"/>
        <a:ext cx="2626894" cy="11144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B52DD-B70C-4049-85BC-31147D42033B}">
      <dsp:nvSpPr>
        <dsp:cNvPr id="0" name=""/>
        <dsp:cNvSpPr/>
      </dsp:nvSpPr>
      <dsp:spPr>
        <a:xfrm>
          <a:off x="0" y="473272"/>
          <a:ext cx="8352120" cy="121594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193031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kern="1200" dirty="0"/>
            <a:t>Benefici</a:t>
          </a:r>
        </a:p>
      </dsp:txBody>
      <dsp:txXfrm>
        <a:off x="0" y="777258"/>
        <a:ext cx="8048134" cy="607971"/>
      </dsp:txXfrm>
    </dsp:sp>
    <dsp:sp modelId="{651E8C74-19BA-4547-8502-09B6D03EBB12}">
      <dsp:nvSpPr>
        <dsp:cNvPr id="0" name=""/>
        <dsp:cNvSpPr/>
      </dsp:nvSpPr>
      <dsp:spPr>
        <a:xfrm>
          <a:off x="2666" y="1326932"/>
          <a:ext cx="1854567" cy="27207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3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i="0" kern="1200" dirty="0">
              <a:solidFill>
                <a:srgbClr val="000000"/>
              </a:solidFill>
              <a:effectLst/>
              <a:latin typeface="Montserrat" panose="00000500000000000000" pitchFamily="2" charset="0"/>
            </a:rPr>
            <a:t>Gli anziani ancora in salute possono ancora rappresentare una forza lavoro;</a:t>
          </a:r>
        </a:p>
      </dsp:txBody>
      <dsp:txXfrm>
        <a:off x="2666" y="1326932"/>
        <a:ext cx="1854567" cy="2720703"/>
      </dsp:txXfrm>
    </dsp:sp>
    <dsp:sp modelId="{1C3B9CBA-4B8D-4466-8A40-079C6D545950}">
      <dsp:nvSpPr>
        <dsp:cNvPr id="0" name=""/>
        <dsp:cNvSpPr/>
      </dsp:nvSpPr>
      <dsp:spPr>
        <a:xfrm>
          <a:off x="1925163" y="1118384"/>
          <a:ext cx="6426956" cy="121594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30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300" kern="1200" dirty="0"/>
        </a:p>
      </dsp:txBody>
      <dsp:txXfrm>
        <a:off x="1925163" y="1422370"/>
        <a:ext cx="6122970" cy="607971"/>
      </dsp:txXfrm>
    </dsp:sp>
    <dsp:sp modelId="{8EDB76A8-DE84-446D-8C5A-6FF7CB68E0E8}">
      <dsp:nvSpPr>
        <dsp:cNvPr id="0" name=""/>
        <dsp:cNvSpPr/>
      </dsp:nvSpPr>
      <dsp:spPr>
        <a:xfrm>
          <a:off x="1925163" y="2058035"/>
          <a:ext cx="1925163" cy="21918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i="0" kern="1200" dirty="0">
              <a:solidFill>
                <a:srgbClr val="000000"/>
              </a:solidFill>
              <a:effectLst/>
              <a:latin typeface="Montserrat" panose="00000500000000000000" pitchFamily="2" charset="0"/>
            </a:rPr>
            <a:t>Il volontariato può contribuire al sostentamento altrui, in termini di assistenza</a:t>
          </a:r>
          <a:endParaRPr lang="it-IT" sz="1600" b="1" kern="1200" dirty="0"/>
        </a:p>
      </dsp:txBody>
      <dsp:txXfrm>
        <a:off x="1925163" y="2058035"/>
        <a:ext cx="1925163" cy="2191801"/>
      </dsp:txXfrm>
    </dsp:sp>
    <dsp:sp modelId="{3DE53E47-72DB-4E04-848F-0E0C38D783D5}">
      <dsp:nvSpPr>
        <dsp:cNvPr id="0" name=""/>
        <dsp:cNvSpPr/>
      </dsp:nvSpPr>
      <dsp:spPr>
        <a:xfrm>
          <a:off x="3850327" y="1523555"/>
          <a:ext cx="4501792" cy="121594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30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300" kern="1200"/>
        </a:p>
      </dsp:txBody>
      <dsp:txXfrm>
        <a:off x="3850327" y="1827541"/>
        <a:ext cx="4197806" cy="607971"/>
      </dsp:txXfrm>
    </dsp:sp>
    <dsp:sp modelId="{37AE4B1A-B12C-4577-A4CB-9D436A40A96B}">
      <dsp:nvSpPr>
        <dsp:cNvPr id="0" name=""/>
        <dsp:cNvSpPr/>
      </dsp:nvSpPr>
      <dsp:spPr>
        <a:xfrm>
          <a:off x="3837274" y="2456675"/>
          <a:ext cx="1925163" cy="22064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900" b="1" i="0" kern="1200" dirty="0">
              <a:solidFill>
                <a:srgbClr val="000000"/>
              </a:solidFill>
              <a:effectLst/>
              <a:latin typeface="Montserrat" panose="00000500000000000000" pitchFamily="2" charset="0"/>
            </a:rPr>
            <a:t>Si riduce la spesa per i servizi ospedalieri, sociosanitari e il consumo di farmaci;</a:t>
          </a:r>
        </a:p>
      </dsp:txBody>
      <dsp:txXfrm>
        <a:off x="3837274" y="2456675"/>
        <a:ext cx="1925163" cy="2206456"/>
      </dsp:txXfrm>
    </dsp:sp>
    <dsp:sp modelId="{D63E1551-647D-4732-B683-1532FFC3D770}">
      <dsp:nvSpPr>
        <dsp:cNvPr id="0" name=""/>
        <dsp:cNvSpPr/>
      </dsp:nvSpPr>
      <dsp:spPr>
        <a:xfrm>
          <a:off x="5775490" y="1928726"/>
          <a:ext cx="2576629" cy="121594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30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300" kern="1200"/>
        </a:p>
      </dsp:txBody>
      <dsp:txXfrm>
        <a:off x="5775490" y="2232712"/>
        <a:ext cx="2272643" cy="6079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24427-D834-491D-AA15-4167EC210410}">
      <dsp:nvSpPr>
        <dsp:cNvPr id="0" name=""/>
        <dsp:cNvSpPr/>
      </dsp:nvSpPr>
      <dsp:spPr>
        <a:xfrm>
          <a:off x="1002343" y="221274"/>
          <a:ext cx="916312" cy="916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4FEF5F-9FF3-42ED-A2AD-7BA745D7776D}">
      <dsp:nvSpPr>
        <dsp:cNvPr id="0" name=""/>
        <dsp:cNvSpPr/>
      </dsp:nvSpPr>
      <dsp:spPr>
        <a:xfrm>
          <a:off x="442374" y="1426562"/>
          <a:ext cx="203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1) A</a:t>
          </a:r>
          <a:r>
            <a:rPr lang="it-IT" sz="1800" b="0" i="0" kern="1200"/>
            <a:t>nziani soli e che non hanno aiuti. </a:t>
          </a:r>
          <a:endParaRPr lang="en-US" sz="1800" kern="1200"/>
        </a:p>
      </dsp:txBody>
      <dsp:txXfrm>
        <a:off x="442374" y="1426562"/>
        <a:ext cx="2036250" cy="720000"/>
      </dsp:txXfrm>
    </dsp:sp>
    <dsp:sp modelId="{7F5EE5D7-5F2C-4CE4-917F-972F591CF3A9}">
      <dsp:nvSpPr>
        <dsp:cNvPr id="0" name=""/>
        <dsp:cNvSpPr/>
      </dsp:nvSpPr>
      <dsp:spPr>
        <a:xfrm>
          <a:off x="1002343" y="2655624"/>
          <a:ext cx="916312" cy="9163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FBBA0-5A8F-4EDB-8F29-77334CB05783}">
      <dsp:nvSpPr>
        <dsp:cNvPr id="0" name=""/>
        <dsp:cNvSpPr/>
      </dsp:nvSpPr>
      <dsp:spPr>
        <a:xfrm>
          <a:off x="442374" y="3860912"/>
          <a:ext cx="203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2) Riduzione carico dei caregiver</a:t>
          </a:r>
          <a:endParaRPr lang="en-US" sz="1800" kern="1200"/>
        </a:p>
      </dsp:txBody>
      <dsp:txXfrm>
        <a:off x="442374" y="3860912"/>
        <a:ext cx="203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3B18FF-3DA7-B7D8-092B-510DC7E9C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E6B8E83-5E70-18C1-9C98-E279DA78A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E90B6B-1800-373D-E6AD-7352BFB9B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5117-D6E3-42B0-AB94-16C2EE6FD9FE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9CDA57-4626-C394-35EB-701155741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70D4C7-51E2-786C-25BF-315573B1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06F3-7DD3-4CC0-B12D-90EDE3E475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720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054875-D4FE-949E-6493-1895E5FF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7312DA7-4CC7-9C88-1064-34DA2966A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3C6555-0829-4C8B-C3DE-F4E99BB34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5117-D6E3-42B0-AB94-16C2EE6FD9FE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7BB884-99A0-8431-6257-A12EBEF24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90DCD5-2CA3-1557-8A9E-4CB369562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06F3-7DD3-4CC0-B12D-90EDE3E475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6738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111B3C0-C1C6-8832-C41F-35943099FC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8BF8DDB-D801-136B-B4F6-8D06AD61C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011CC1-76A1-91A3-AA45-5EAA7E2A0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5117-D6E3-42B0-AB94-16C2EE6FD9FE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595FF9-19B0-3284-F6A0-4D94BEAAB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A7816C-0787-9CEA-68F9-790F49CD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06F3-7DD3-4CC0-B12D-90EDE3E475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13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D64CAB-81D5-D24C-5BE9-2B610D607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42D5B1-D70C-5A9F-95AB-497EE198B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8F6503-DEAB-D40A-2AF3-009E79D8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5117-D6E3-42B0-AB94-16C2EE6FD9FE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EC4141-CB91-B568-2792-DBB32C6E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9CFE6C-677F-D6C1-1579-1EFD90CFF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06F3-7DD3-4CC0-B12D-90EDE3E475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48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58B82E-6F80-13F8-80D2-D8FAC7FF2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9F9365-F70D-C917-ABEF-D936F2D84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31CFA0-E3E9-F72B-249B-5F533A731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5117-D6E3-42B0-AB94-16C2EE6FD9FE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A76E46-CE22-927E-F3F9-F7915D28C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DCFDE3-BCE0-AB84-588B-8BD02E9DE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06F3-7DD3-4CC0-B12D-90EDE3E475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204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78FCEC-1CBE-598A-A9BA-E62F0A916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770318-347C-B797-C4BF-E135C372C6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C9C6C40-2FCE-7437-961B-98165842A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36F7171-C01C-71D9-219F-C0B54629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5117-D6E3-42B0-AB94-16C2EE6FD9FE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52D350-855A-4CA6-04F6-31559C7F0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C57B62-79FF-2FDD-420D-F1626A7F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06F3-7DD3-4CC0-B12D-90EDE3E475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851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D3EB2-DA57-F403-8823-3F8D9F39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8743392-1153-FFEC-C8C7-921494E18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BC34AC9-A5D3-2ECD-D047-B3277F047B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A37497A-4DB0-99B1-5D59-0B26B4E8C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D3D451F-D11B-A6B9-7522-20160F74D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070C69F-D8DA-B6F6-5981-7ABE38976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5117-D6E3-42B0-AB94-16C2EE6FD9FE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D5998D4-AF52-A095-5432-3FC1F1F8E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DA73E60-1EED-0466-3524-94501B8A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06F3-7DD3-4CC0-B12D-90EDE3E475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489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69A04A-66E4-BCE3-DF38-B62260104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C075D94-5BE1-6624-5306-EDADD673A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5117-D6E3-42B0-AB94-16C2EE6FD9FE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18F80E-CCFA-B218-DAD9-4AC3EDD74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F392E2A-7B04-501D-27AF-6932EA6A3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06F3-7DD3-4CC0-B12D-90EDE3E475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093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BCEC01A-C8FF-F545-F6B9-DF93BD75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5117-D6E3-42B0-AB94-16C2EE6FD9FE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4E039C1-8AF4-A95E-40D9-B26CF1C1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07DE91F-605C-6AF0-DF46-0EC8E896B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06F3-7DD3-4CC0-B12D-90EDE3E475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00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105D91-057E-B095-200B-50BDCC6D5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F5CC20-C539-25EE-DDEF-38E7E37C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E3371CC-ADA1-3923-BEB7-C01A2DCB0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45C6A4E-B2B7-6B3F-423C-F04D2A842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5117-D6E3-42B0-AB94-16C2EE6FD9FE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A99903-FA9C-09D3-E76B-30C034F23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FAF682-D89F-4983-F6F8-8AFF93AA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06F3-7DD3-4CC0-B12D-90EDE3E475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332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088E98-1E73-9D81-8596-F3C648BD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05CAC4D-7556-B43F-4FE2-B9783A26C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67BDEB-AF71-5BB1-768C-EE396327F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4DC9FCE-63AD-38DB-98C4-090E6A1F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5117-D6E3-42B0-AB94-16C2EE6FD9FE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7C341D-5F08-A234-9694-247F53FF6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6CD9CB-5184-4074-244C-7A2B6B52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06F3-7DD3-4CC0-B12D-90EDE3E475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133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AD1AAAE-0016-39A4-39E9-42FA26B3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A4320B-BB6A-8484-0B0C-E528B20EF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AB2880-F3E1-509A-C8DD-18DF772D3A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E95117-D6E3-42B0-AB94-16C2EE6FD9FE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0EA81F-9BA1-1E8F-35BB-703D32218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1062BC-61FC-F85E-5457-594F0C3AB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FD06F3-7DD3-4CC0-B12D-90EDE3E475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90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CACD640-0C3D-1ED5-627F-DB690260A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67" y="305793"/>
            <a:ext cx="6499518" cy="503691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A7CED5D-ED1F-B914-27CE-A8DE6041F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27" y="5342709"/>
            <a:ext cx="4798568" cy="49660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20B445-5093-4503-5B2F-D03569A93FB1}"/>
              </a:ext>
            </a:extLst>
          </p:cNvPr>
          <p:cNvSpPr txBox="1"/>
          <p:nvPr/>
        </p:nvSpPr>
        <p:spPr>
          <a:xfrm>
            <a:off x="6792685" y="1897812"/>
            <a:ext cx="53130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i="0" dirty="0">
                <a:solidFill>
                  <a:srgbClr val="333333"/>
                </a:solidFill>
                <a:effectLst/>
                <a:latin typeface="Libre Franklin" pitchFamily="2" charset="0"/>
              </a:rPr>
              <a:t>Aree rurali ed interne </a:t>
            </a:r>
          </a:p>
          <a:p>
            <a:pPr algn="ctr"/>
            <a:r>
              <a:rPr lang="it-IT" sz="2800" b="1" i="0" dirty="0">
                <a:solidFill>
                  <a:srgbClr val="333333"/>
                </a:solidFill>
                <a:effectLst/>
                <a:latin typeface="Libre Franklin" pitchFamily="2" charset="0"/>
              </a:rPr>
              <a:t>invecchiamento attivo, </a:t>
            </a:r>
          </a:p>
          <a:p>
            <a:pPr algn="ctr"/>
            <a:r>
              <a:rPr lang="it-IT" sz="2800" b="1" i="0" dirty="0">
                <a:solidFill>
                  <a:srgbClr val="333333"/>
                </a:solidFill>
                <a:effectLst/>
                <a:latin typeface="Libre Franklin" pitchFamily="2" charset="0"/>
              </a:rPr>
              <a:t>silver economy, welfare e sanità".</a:t>
            </a:r>
            <a:endParaRPr lang="it-IT" sz="28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4EE6A0-F67F-E531-3310-25322BB3422A}"/>
              </a:ext>
            </a:extLst>
          </p:cNvPr>
          <p:cNvSpPr txBox="1"/>
          <p:nvPr/>
        </p:nvSpPr>
        <p:spPr>
          <a:xfrm>
            <a:off x="7320950" y="4480043"/>
            <a:ext cx="4717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Amalia Cecilia Bruni</a:t>
            </a:r>
          </a:p>
          <a:p>
            <a:pPr algn="ctr"/>
            <a:r>
              <a:rPr lang="it-IT" sz="2400" dirty="0"/>
              <a:t>Neurologa</a:t>
            </a:r>
          </a:p>
          <a:p>
            <a:pPr algn="ctr"/>
            <a:r>
              <a:rPr lang="it-IT" sz="2400" dirty="0"/>
              <a:t>Consigliere Regionale </a:t>
            </a:r>
          </a:p>
          <a:p>
            <a:pPr algn="ctr"/>
            <a:r>
              <a:rPr lang="it-IT" sz="2400" dirty="0"/>
              <a:t> Regione Calabria</a:t>
            </a:r>
          </a:p>
          <a:p>
            <a:pPr algn="ctr"/>
            <a:r>
              <a:rPr lang="it-IT" sz="2400" dirty="0"/>
              <a:t>Commissione salute</a:t>
            </a:r>
          </a:p>
        </p:txBody>
      </p:sp>
    </p:spTree>
    <p:extLst>
      <p:ext uri="{BB962C8B-B14F-4D97-AF65-F5344CB8AC3E}">
        <p14:creationId xmlns:p14="http://schemas.microsoft.com/office/powerpoint/2010/main" val="4102573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219A4D-92AD-46EE-0DE4-3161D516652E}"/>
              </a:ext>
            </a:extLst>
          </p:cNvPr>
          <p:cNvSpPr txBox="1"/>
          <p:nvPr/>
        </p:nvSpPr>
        <p:spPr>
          <a:xfrm>
            <a:off x="113243" y="37969"/>
            <a:ext cx="4102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Progetto Ionico Serre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6E6F9F-8829-B2A2-F2DB-0C86BA17EE22}"/>
              </a:ext>
            </a:extLst>
          </p:cNvPr>
          <p:cNvSpPr txBox="1"/>
          <p:nvPr/>
        </p:nvSpPr>
        <p:spPr>
          <a:xfrm>
            <a:off x="5972197" y="184479"/>
            <a:ext cx="6320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Centri per l’invecchiamento attivo</a:t>
            </a:r>
          </a:p>
          <a:p>
            <a:endParaRPr lang="it-IT" sz="2800" b="1" dirty="0"/>
          </a:p>
          <a:p>
            <a:endParaRPr lang="it-IT" sz="28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28A50F6-C9B4-085B-E2D5-58186038521B}"/>
              </a:ext>
            </a:extLst>
          </p:cNvPr>
          <p:cNvSpPr txBox="1"/>
          <p:nvPr/>
        </p:nvSpPr>
        <p:spPr>
          <a:xfrm>
            <a:off x="183144" y="799703"/>
            <a:ext cx="1641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Obiettivi</a:t>
            </a:r>
          </a:p>
        </p:txBody>
      </p:sp>
      <p:graphicFrame>
        <p:nvGraphicFramePr>
          <p:cNvPr id="13" name="CasellaDiTesto 6">
            <a:extLst>
              <a:ext uri="{FF2B5EF4-FFF2-40B4-BE49-F238E27FC236}">
                <a16:creationId xmlns:a16="http://schemas.microsoft.com/office/drawing/2014/main" id="{B6A24FFE-9BFA-6E91-D5FF-8EC9198A79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3499747"/>
              </p:ext>
            </p:extLst>
          </p:nvPr>
        </p:nvGraphicFramePr>
        <p:xfrm>
          <a:off x="2044787" y="1061009"/>
          <a:ext cx="8631621" cy="5689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4664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cce blu verso un pulsante rosso">
            <a:extLst>
              <a:ext uri="{FF2B5EF4-FFF2-40B4-BE49-F238E27FC236}">
                <a16:creationId xmlns:a16="http://schemas.microsoft.com/office/drawing/2014/main" id="{94A57113-04DC-FBD0-5835-35DAD6EB8E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46" b="4724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620"/>
            <a:ext cx="5566593" cy="6887364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067CD3-146F-6228-E362-39AA720C2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63442" y="855815"/>
            <a:ext cx="6887365" cy="516047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1000"/>
                </a:schemeClr>
              </a:gs>
              <a:gs pos="83000">
                <a:schemeClr val="accent5">
                  <a:alpha val="0"/>
                </a:schemeClr>
              </a:gs>
            </a:gsLst>
            <a:lin ang="51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C7E5C-A0F8-E9FA-56DB-31A257FD4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7648"/>
            <a:ext cx="2079513" cy="6865647"/>
          </a:xfrm>
          <a:prstGeom prst="rect">
            <a:avLst/>
          </a:prstGeom>
          <a:gradFill flip="none" rotWithShape="1">
            <a:gsLst>
              <a:gs pos="5000">
                <a:schemeClr val="accent5"/>
              </a:gs>
              <a:gs pos="49000">
                <a:schemeClr val="accent5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F70A3C-4474-2A39-470C-FD55A8837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706777" y="3068761"/>
            <a:ext cx="4504659" cy="378923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0000">
                <a:schemeClr val="accent5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C3F7D4-9613-0E1F-901C-98FE831D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74557" y="-6485"/>
            <a:ext cx="3427160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D5167C-AF48-26F0-7A9F-3F7643374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64705" y="-1061856"/>
            <a:ext cx="3682024" cy="12211438"/>
          </a:xfrm>
          <a:prstGeom prst="rect">
            <a:avLst/>
          </a:prstGeom>
          <a:gradFill>
            <a:gsLst>
              <a:gs pos="0">
                <a:schemeClr val="accent5"/>
              </a:gs>
              <a:gs pos="65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B30A01-FCA8-86A5-A840-C32A3BE2E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-7639"/>
            <a:ext cx="4879823" cy="6887373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44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EA56B67-1C49-1B8D-2D51-5F773E54A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2155188"/>
            <a:ext cx="4160233" cy="28392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Perché i centri per l’invecchiamento attivo?</a:t>
            </a:r>
          </a:p>
        </p:txBody>
      </p:sp>
    </p:spTree>
    <p:extLst>
      <p:ext uri="{BB962C8B-B14F-4D97-AF65-F5344CB8AC3E}">
        <p14:creationId xmlns:p14="http://schemas.microsoft.com/office/powerpoint/2010/main" val="3565590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7111" t="20267" r="10722" b="4667"/>
          <a:stretch/>
        </p:blipFill>
        <p:spPr>
          <a:xfrm>
            <a:off x="205016" y="252066"/>
            <a:ext cx="9784804" cy="644767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0107385" y="6014279"/>
            <a:ext cx="17689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dirty="0">
                <a:latin typeface="-apple-system"/>
              </a:rPr>
              <a:t>Bruni, et al  (2020). </a:t>
            </a:r>
            <a:r>
              <a:rPr lang="it-IT" sz="1050" i="1" dirty="0">
                <a:latin typeface="-apple-system"/>
              </a:rPr>
              <a:t>. </a:t>
            </a:r>
          </a:p>
          <a:p>
            <a:r>
              <a:rPr lang="it-IT" sz="1050" i="1" dirty="0" err="1">
                <a:latin typeface="-apple-system"/>
              </a:rPr>
              <a:t>Ageing</a:t>
            </a:r>
            <a:r>
              <a:rPr lang="it-IT" sz="1050" i="1" dirty="0">
                <a:latin typeface="-apple-system"/>
              </a:rPr>
              <a:t> </a:t>
            </a:r>
            <a:r>
              <a:rPr lang="it-IT" sz="1050" i="1" dirty="0" err="1">
                <a:latin typeface="-apple-system"/>
              </a:rPr>
              <a:t>Research</a:t>
            </a:r>
            <a:r>
              <a:rPr lang="it-IT" sz="1050" i="1" dirty="0">
                <a:latin typeface="-apple-system"/>
              </a:rPr>
              <a:t> </a:t>
            </a:r>
            <a:r>
              <a:rPr lang="it-IT" sz="1050" i="1" dirty="0" err="1">
                <a:latin typeface="-apple-system"/>
              </a:rPr>
              <a:t>Reviews</a:t>
            </a:r>
            <a:r>
              <a:rPr lang="it-IT" sz="1050" i="1" dirty="0">
                <a:latin typeface="-apple-system"/>
              </a:rPr>
              <a:t>, </a:t>
            </a:r>
          </a:p>
          <a:p>
            <a:r>
              <a:rPr lang="it-IT" sz="1050" i="1" dirty="0">
                <a:latin typeface="-apple-system"/>
              </a:rPr>
              <a:t>101126.</a:t>
            </a:r>
            <a:r>
              <a:rPr lang="it-IT" sz="1050" dirty="0">
                <a:latin typeface="-apple-system"/>
              </a:rPr>
              <a:t> doi:10.1016/j.arr.2020.101126 </a:t>
            </a:r>
            <a:endParaRPr lang="it-IT" sz="1050" dirty="0"/>
          </a:p>
        </p:txBody>
      </p:sp>
      <p:sp>
        <p:nvSpPr>
          <p:cNvPr id="3" name="Freccia a destra 2"/>
          <p:cNvSpPr/>
          <p:nvPr/>
        </p:nvSpPr>
        <p:spPr>
          <a:xfrm>
            <a:off x="850392" y="2551176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giù 4"/>
          <p:cNvSpPr/>
          <p:nvPr/>
        </p:nvSpPr>
        <p:spPr>
          <a:xfrm rot="18981440">
            <a:off x="1298448" y="529073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1886265" y="1028124"/>
            <a:ext cx="2516709" cy="24477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>
            <a:off x="758952" y="1611331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4825388" y="914400"/>
            <a:ext cx="1410159" cy="256150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6235548" y="914400"/>
            <a:ext cx="3150824" cy="25091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ABB9C9D-23E9-E1BD-2E62-E9032169971B}"/>
              </a:ext>
            </a:extLst>
          </p:cNvPr>
          <p:cNvSpPr txBox="1"/>
          <p:nvPr/>
        </p:nvSpPr>
        <p:spPr>
          <a:xfrm>
            <a:off x="9512977" y="1045580"/>
            <a:ext cx="23633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La prevenzione è in grado</a:t>
            </a:r>
          </a:p>
          <a:p>
            <a:pPr algn="ctr"/>
            <a:r>
              <a:rPr lang="it-IT" sz="2800" b="1" dirty="0"/>
              <a:t> di ridurre le malattie del 60%!!!!</a:t>
            </a:r>
          </a:p>
        </p:txBody>
      </p:sp>
    </p:spTree>
    <p:extLst>
      <p:ext uri="{BB962C8B-B14F-4D97-AF65-F5344CB8AC3E}">
        <p14:creationId xmlns:p14="http://schemas.microsoft.com/office/powerpoint/2010/main" val="323772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251A92B-8F9C-CDAB-EE72-F91110FBB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17" y="0"/>
            <a:ext cx="8679575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8F8ECBD4-1257-079A-BB8F-091A61866607}"/>
              </a:ext>
            </a:extLst>
          </p:cNvPr>
          <p:cNvSpPr/>
          <p:nvPr/>
        </p:nvSpPr>
        <p:spPr>
          <a:xfrm>
            <a:off x="4048584" y="3991829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5EA2C5-79D2-EA1A-6041-455E679CED38}"/>
              </a:ext>
            </a:extLst>
          </p:cNvPr>
          <p:cNvSpPr txBox="1"/>
          <p:nvPr/>
        </p:nvSpPr>
        <p:spPr>
          <a:xfrm>
            <a:off x="5208926" y="3935073"/>
            <a:ext cx="34494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Camminare 5 km al giorno riduce rischio demenza del 50%</a:t>
            </a:r>
          </a:p>
        </p:txBody>
      </p:sp>
    </p:spTree>
    <p:extLst>
      <p:ext uri="{BB962C8B-B14F-4D97-AF65-F5344CB8AC3E}">
        <p14:creationId xmlns:p14="http://schemas.microsoft.com/office/powerpoint/2010/main" val="48988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383212D-5238-A1EA-5EA5-52EB04B225FC}"/>
              </a:ext>
            </a:extLst>
          </p:cNvPr>
          <p:cNvSpPr txBox="1"/>
          <p:nvPr/>
        </p:nvSpPr>
        <p:spPr>
          <a:xfrm>
            <a:off x="741772" y="0"/>
            <a:ext cx="107084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endParaRPr lang="it-IT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endParaRPr lang="it-IT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endParaRPr lang="it-IT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4809CE87-4A14-607A-AF08-9C99A1576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base"/>
            <a:r>
              <a:rPr lang="it-IT" sz="4400" b="1" i="0" dirty="0">
                <a:solidFill>
                  <a:srgbClr val="FF0000"/>
                </a:solidFill>
                <a:effectLst/>
                <a:latin typeface="Montserrat" panose="00000500000000000000" pitchFamily="2" charset="0"/>
              </a:rPr>
              <a:t>Invecchiamento attivo strumento per l’economia</a:t>
            </a:r>
            <a:endParaRPr lang="it-IT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C9D8D42-F061-3F5E-680B-D79193249545}"/>
              </a:ext>
            </a:extLst>
          </p:cNvPr>
          <p:cNvGrpSpPr/>
          <p:nvPr/>
        </p:nvGrpSpPr>
        <p:grpSpPr>
          <a:xfrm>
            <a:off x="3322228" y="923330"/>
            <a:ext cx="8352120" cy="5382877"/>
            <a:chOff x="3546348" y="923330"/>
            <a:chExt cx="8128000" cy="5418667"/>
          </a:xfrm>
        </p:grpSpPr>
        <p:graphicFrame>
          <p:nvGraphicFramePr>
            <p:cNvPr id="5" name="Diagramma 4">
              <a:extLst>
                <a:ext uri="{FF2B5EF4-FFF2-40B4-BE49-F238E27FC236}">
                  <a16:creationId xmlns:a16="http://schemas.microsoft.com/office/drawing/2014/main" id="{CE10CE6F-131C-A7AC-72A4-C83C32C6635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5207525"/>
                </p:ext>
              </p:extLst>
            </p:nvPr>
          </p:nvGraphicFramePr>
          <p:xfrm>
            <a:off x="3546348" y="923330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46CAA85C-4D09-9569-3C89-8E9CFE74833F}"/>
                </a:ext>
              </a:extLst>
            </p:cNvPr>
            <p:cNvGrpSpPr/>
            <p:nvPr/>
          </p:nvGrpSpPr>
          <p:grpSpPr>
            <a:xfrm>
              <a:off x="9191498" y="3787422"/>
              <a:ext cx="2258730" cy="2039513"/>
              <a:chOff x="3747008" y="2487226"/>
              <a:chExt cx="1873504" cy="2147248"/>
            </a:xfrm>
          </p:grpSpPr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902CCD8E-E1E7-7A7E-BF57-48A95D5CC4A8}"/>
                  </a:ext>
                </a:extLst>
              </p:cNvPr>
              <p:cNvSpPr/>
              <p:nvPr/>
            </p:nvSpPr>
            <p:spPr>
              <a:xfrm>
                <a:off x="3747008" y="2487226"/>
                <a:ext cx="1873504" cy="2147248"/>
              </a:xfrm>
              <a:prstGeom prst="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it-IT" b="1"/>
              </a:p>
            </p:txBody>
          </p: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11FCCB3-49EA-DA14-BA73-7DFA28D97327}"/>
                  </a:ext>
                </a:extLst>
              </p:cNvPr>
              <p:cNvSpPr txBox="1"/>
              <p:nvPr/>
            </p:nvSpPr>
            <p:spPr>
              <a:xfrm>
                <a:off x="3747008" y="2487226"/>
                <a:ext cx="1873504" cy="214724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t" anchorCtr="0">
                <a:noAutofit/>
              </a:bodyPr>
              <a:lstStyle/>
              <a:p>
                <a:pPr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2000" b="1" dirty="0">
                    <a:solidFill>
                      <a:srgbClr val="000000"/>
                    </a:solidFill>
                    <a:latin typeface="Montserrat" panose="00000500000000000000" pitchFamily="2" charset="0"/>
                  </a:rPr>
                  <a:t>Cresce</a:t>
                </a:r>
                <a:r>
                  <a:rPr lang="it-IT" b="1" dirty="0">
                    <a:solidFill>
                      <a:srgbClr val="000000"/>
                    </a:solidFill>
                    <a:latin typeface="Montserrat" panose="00000500000000000000" pitchFamily="2" charset="0"/>
                  </a:rPr>
                  <a:t> la spesa da parte degli anziani in salute per attività ricreative, viaggi e attività sportive.</a:t>
                </a:r>
              </a:p>
              <a:p>
                <a:pPr marL="0" lvl="0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it-IT" b="1" kern="1200" dirty="0"/>
              </a:p>
            </p:txBody>
          </p:sp>
        </p:grpSp>
      </p:grpSp>
      <p:graphicFrame>
        <p:nvGraphicFramePr>
          <p:cNvPr id="13" name="Segnaposto contenuto 9">
            <a:extLst>
              <a:ext uri="{FF2B5EF4-FFF2-40B4-BE49-F238E27FC236}">
                <a16:creationId xmlns:a16="http://schemas.microsoft.com/office/drawing/2014/main" id="{DA4D499F-F83C-F178-E542-04ED099F239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01348314"/>
              </p:ext>
            </p:extLst>
          </p:nvPr>
        </p:nvGraphicFramePr>
        <p:xfrm>
          <a:off x="304800" y="1690687"/>
          <a:ext cx="2921000" cy="4802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1981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25F6F80-D504-79B9-9D59-FBC8F53CE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Ricadute sulla salute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8C8511-C964-9333-E8F1-46ED2011C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000" dirty="0"/>
              <a:t>Prevenzione di</a:t>
            </a:r>
          </a:p>
          <a:p>
            <a:r>
              <a:rPr lang="it-IT" sz="2000" dirty="0"/>
              <a:t>Malattie croniche</a:t>
            </a:r>
          </a:p>
          <a:p>
            <a:endParaRPr lang="it-IT" sz="200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F610DC2-1A93-BAFA-5168-DEBDB7E5C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it-IT" sz="2000" dirty="0"/>
          </a:p>
          <a:p>
            <a:r>
              <a:rPr lang="it-IT" sz="2000" dirty="0"/>
              <a:t>Miglioramento qualità di vita</a:t>
            </a:r>
          </a:p>
          <a:p>
            <a:r>
              <a:rPr lang="it-IT" sz="2000" dirty="0"/>
              <a:t>Riduzione della spesa sanitaria</a:t>
            </a:r>
          </a:p>
        </p:txBody>
      </p:sp>
    </p:spTree>
    <p:extLst>
      <p:ext uri="{BB962C8B-B14F-4D97-AF65-F5344CB8AC3E}">
        <p14:creationId xmlns:p14="http://schemas.microsoft.com/office/powerpoint/2010/main" val="2025204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EC9FDF-0F6F-4054-8A93-6A53F2FE9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526" y="18255"/>
            <a:ext cx="10515600" cy="1325563"/>
          </a:xfrm>
        </p:spPr>
        <p:txBody>
          <a:bodyPr/>
          <a:lstStyle/>
          <a:p>
            <a:r>
              <a:rPr lang="it-IT" dirty="0"/>
              <a:t>A che punto siamo?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55BF4A-214E-7555-9E01-13F6C4CD1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948" y="1195004"/>
            <a:ext cx="7580586" cy="5142733"/>
          </a:xfrm>
        </p:spPr>
        <p:txBody>
          <a:bodyPr>
            <a:normAutofit lnSpcReduction="10000"/>
          </a:bodyPr>
          <a:lstStyle/>
          <a:p>
            <a:r>
              <a:rPr lang="it-IT" sz="1800" dirty="0">
                <a:solidFill>
                  <a:srgbClr val="222222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DGR n. 215 del 2018   assegna le risorse </a:t>
            </a:r>
            <a:r>
              <a:rPr lang="it-IT" sz="1800" b="1" dirty="0">
                <a:solidFill>
                  <a:srgbClr val="222222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 l'attuazione delle misure è stata lenta e disomogenea</a:t>
            </a:r>
          </a:p>
          <a:p>
            <a:r>
              <a:rPr lang="it-IT" sz="2000" dirty="0">
                <a:solidFill>
                  <a:srgbClr val="222222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Nel corso degli anni 2020 e 2021, sono stati sottoscritti gli   Accordi di Programma Quadro (APQ)</a:t>
            </a:r>
          </a:p>
          <a:p>
            <a:r>
              <a:rPr lang="it-IT" sz="1800" dirty="0">
                <a:solidFill>
                  <a:srgbClr val="222222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Documento di Economia e Finanza (DEF) 2024-2026   rileva un risultato "</a:t>
            </a:r>
            <a:r>
              <a:rPr lang="it-IT" sz="1800" b="1" dirty="0">
                <a:solidFill>
                  <a:srgbClr val="222222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non sempre performante" e con "esito variegato" dei bandi SRAI. </a:t>
            </a:r>
            <a:endParaRPr lang="it-IT" sz="2000" b="1" dirty="0">
              <a:solidFill>
                <a:srgbClr val="222222"/>
              </a:solidFill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t-IT" sz="1800" b="1" dirty="0">
                <a:solidFill>
                  <a:srgbClr val="222222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it-IT" sz="1800" b="1" dirty="0">
                <a:solidFill>
                  <a:srgbClr val="222222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causa dell’emergenza Covid-19, le risorse destinate al cofinanziamento delle tre aree SNAI (esclusa </a:t>
            </a:r>
            <a:r>
              <a:rPr lang="it-IT" sz="1800" b="1" dirty="0" err="1">
                <a:solidFill>
                  <a:srgbClr val="222222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Reventino</a:t>
            </a:r>
            <a:r>
              <a:rPr lang="it-IT" sz="1800" b="1" dirty="0">
                <a:solidFill>
                  <a:srgbClr val="222222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-Savuto) e a diverse attività residue della SRAI, per un totale di   54,6 milioni di euro , sono state rimodulate per far fronte alle emergenze sanitarie e socio-economiche</a:t>
            </a:r>
          </a:p>
          <a:p>
            <a:r>
              <a:rPr lang="it-IT" sz="1800" b="1" dirty="0">
                <a:solidFill>
                  <a:srgbClr val="222222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it-IT" sz="1800" b="1" dirty="0">
                <a:solidFill>
                  <a:srgbClr val="222222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uando saranno </a:t>
            </a:r>
            <a:r>
              <a:rPr lang="it-IT" sz="1800" b="1" dirty="0">
                <a:solidFill>
                  <a:srgbClr val="222222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restituite queste risorse  </a:t>
            </a:r>
            <a:r>
              <a:rPr lang="it-IT" sz="1800" b="1" dirty="0">
                <a:solidFill>
                  <a:srgbClr val="222222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assicurando la loro riattribuzione a progetti di sviluppo strutturale delle aree interne?</a:t>
            </a:r>
          </a:p>
          <a:p>
            <a:r>
              <a:rPr lang="it-IT" sz="1800" b="1" kern="100" dirty="0">
                <a:solidFill>
                  <a:srgbClr val="222222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p</a:t>
            </a:r>
            <a:r>
              <a:rPr lang="it-IT" sz="1800" b="1" kern="100" dirty="0">
                <a:solidFill>
                  <a:srgbClr val="222222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rogrammazione 2021-2027  individua ulteriori tre aree SNAI:   Alto Ionio Cosentino, Versante Tirrenico-Aspromonte   e   Alto Tirreno Cosentino-Pollino.</a:t>
            </a:r>
          </a:p>
          <a:p>
            <a:r>
              <a:rPr lang="it-IT" sz="1800" b="1" kern="100" dirty="0">
                <a:solidFill>
                  <a:srgbClr val="222222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Delibera CIPESS n. 41/2022 ha destinato   4 milioni di euro   a ciascuna delle nuove aree, con un obbligo di cofinanziamento da parte della Regione per un totale di  24 milioni di euro.</a:t>
            </a:r>
            <a:endParaRPr lang="it-IT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405AB8-E1CC-776E-DD39-4C7D71E3E106}"/>
              </a:ext>
            </a:extLst>
          </p:cNvPr>
          <p:cNvSpPr txBox="1"/>
          <p:nvPr/>
        </p:nvSpPr>
        <p:spPr>
          <a:xfrm>
            <a:off x="7989963" y="844997"/>
            <a:ext cx="428213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Interrogazioni</a:t>
            </a:r>
          </a:p>
          <a:p>
            <a:endParaRPr lang="it-IT" sz="2000" b="1" dirty="0">
              <a:latin typeface="Garamond" panose="02020404030301010803" pitchFamily="18" charset="0"/>
            </a:endParaRPr>
          </a:p>
          <a:p>
            <a:r>
              <a:rPr lang="it-IT" sz="2000" b="1" dirty="0">
                <a:latin typeface="Garamond" panose="02020404030301010803" pitchFamily="18" charset="0"/>
              </a:rPr>
              <a:t>17 piattaforme per elisoccorso???</a:t>
            </a:r>
          </a:p>
          <a:p>
            <a:r>
              <a:rPr lang="it-IT" sz="2000" b="1" kern="100" dirty="0">
                <a:solidFill>
                  <a:srgbClr val="222222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DGR n. 217/2023</a:t>
            </a:r>
          </a:p>
          <a:p>
            <a:r>
              <a:rPr lang="it-IT" sz="2000" b="1" kern="100" dirty="0">
                <a:solidFill>
                  <a:srgbClr val="222222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   1.100.000 euro +56.000</a:t>
            </a:r>
          </a:p>
          <a:p>
            <a:endParaRPr lang="it-IT" sz="2000" b="1" kern="100" dirty="0">
              <a:solidFill>
                <a:srgbClr val="222222"/>
              </a:solidFill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t-IT" sz="2000" b="1" kern="100" dirty="0">
                <a:solidFill>
                  <a:srgbClr val="222222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Telemedicina???</a:t>
            </a:r>
          </a:p>
          <a:p>
            <a:r>
              <a:rPr lang="it-IT" sz="2000" b="1" kern="100" dirty="0">
                <a:solidFill>
                  <a:srgbClr val="222222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Interventi da concludere entro il 2023 </a:t>
            </a:r>
            <a:endParaRPr lang="it-IT" sz="2000" b="1" kern="100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sz="2000" b="1" dirty="0">
              <a:latin typeface="Garamond" panose="02020404030301010803" pitchFamily="18" charset="0"/>
            </a:endParaRPr>
          </a:p>
          <a:p>
            <a:endParaRPr lang="it-IT" sz="2000" b="1" dirty="0">
              <a:latin typeface="Garamond" panose="02020404030301010803" pitchFamily="18" charset="0"/>
            </a:endParaRPr>
          </a:p>
          <a:p>
            <a:r>
              <a:rPr lang="it-IT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      NESSUNA RISPOSTA</a:t>
            </a:r>
          </a:p>
        </p:txBody>
      </p:sp>
    </p:spTree>
    <p:extLst>
      <p:ext uri="{BB962C8B-B14F-4D97-AF65-F5344CB8AC3E}">
        <p14:creationId xmlns:p14="http://schemas.microsoft.com/office/powerpoint/2010/main" val="37191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A4AEA86-B4DE-658E-2385-61F7EA7A7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858" y="960220"/>
            <a:ext cx="7739169" cy="580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285622-6108-39EB-B7AB-027B5D62EE82}"/>
              </a:ext>
            </a:extLst>
          </p:cNvPr>
          <p:cNvSpPr txBox="1"/>
          <p:nvPr/>
        </p:nvSpPr>
        <p:spPr>
          <a:xfrm>
            <a:off x="746312" y="201270"/>
            <a:ext cx="10455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Dalla SNAI sperimentale 2014-2020 alla SNAI strutturale 2021-2027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58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BBA205D-1E95-A754-265A-FC9F10AEB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it-IT" sz="4000"/>
              <a:t>outline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2" name="Segnaposto contenuto 2">
            <a:extLst>
              <a:ext uri="{FF2B5EF4-FFF2-40B4-BE49-F238E27FC236}">
                <a16:creationId xmlns:a16="http://schemas.microsoft.com/office/drawing/2014/main" id="{0750C1A0-0C12-59F5-E121-241AA4757E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1602874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7292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0E82BC6-0943-5430-C6E9-0A6B57239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178"/>
            <a:ext cx="12192000" cy="572164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11A1B7-FFD9-B6EF-46E1-6ABD9F3E3214}"/>
              </a:ext>
            </a:extLst>
          </p:cNvPr>
          <p:cNvSpPr txBox="1"/>
          <p:nvPr/>
        </p:nvSpPr>
        <p:spPr>
          <a:xfrm>
            <a:off x="1524543" y="155601"/>
            <a:ext cx="9390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323132"/>
                </a:solidFill>
                <a:effectLst/>
                <a:latin typeface="open sans" panose="020B0606030504020204" pitchFamily="34" charset="0"/>
              </a:rPr>
              <a:t>Projected global population aged 60 years and over, 2050</a:t>
            </a:r>
          </a:p>
        </p:txBody>
      </p:sp>
    </p:spTree>
    <p:extLst>
      <p:ext uri="{BB962C8B-B14F-4D97-AF65-F5344CB8AC3E}">
        <p14:creationId xmlns:p14="http://schemas.microsoft.com/office/powerpoint/2010/main" val="52992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3AF09B-A150-5EB3-C7F2-4130093B6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664" y="905256"/>
            <a:ext cx="10058400" cy="1371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it-IT" sz="2700" dirty="0">
                <a:solidFill>
                  <a:srgbClr val="333333"/>
                </a:solidFill>
              </a:rPr>
              <a:t>L'invecchiamento è il più grande fattore di rischio per numerose malattie umane e la comprensione del processo di invecchiamento può quindi facilitare lo sviluppo di nuovi trattamenti per le malattie associate all'età.</a:t>
            </a:r>
            <a:br>
              <a:rPr lang="it-IT" sz="2700" dirty="0">
                <a:solidFill>
                  <a:srgbClr val="333333"/>
                </a:solidFill>
              </a:rPr>
            </a:br>
            <a:r>
              <a:rPr lang="it-IT" sz="2700" dirty="0">
                <a:solidFill>
                  <a:srgbClr val="333333"/>
                </a:solidFill>
              </a:rPr>
              <a:t>
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4A8C545-3F57-34E2-4158-CFB071842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115" t="10627" r="5704" b="24851"/>
          <a:stretch/>
        </p:blipFill>
        <p:spPr>
          <a:xfrm>
            <a:off x="738833" y="2026693"/>
            <a:ext cx="5737029" cy="4433713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2CEA69-A1AC-99B0-0CF5-B143B3DC5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5E0D28E-6F2F-4715-A424-3B01AC64AD4B}" type="datetime1">
              <a:rPr lang="it-IT" smtClean="0"/>
              <a:t>25/10/2024</a:t>
            </a:fld>
            <a:endParaRPr lang="en-US"/>
          </a:p>
        </p:txBody>
      </p:sp>
      <p:pic>
        <p:nvPicPr>
          <p:cNvPr id="3" name="Segnaposto contenuto 4">
            <a:extLst>
              <a:ext uri="{FF2B5EF4-FFF2-40B4-BE49-F238E27FC236}">
                <a16:creationId xmlns:a16="http://schemas.microsoft.com/office/drawing/2014/main" id="{D9EACA6D-DF51-A37A-5F24-F5360DB74D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32" t="26744" r="21445" b="13968"/>
          <a:stretch/>
        </p:blipFill>
        <p:spPr>
          <a:xfrm>
            <a:off x="6443305" y="2179524"/>
            <a:ext cx="5474048" cy="428088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BBA9E58-1DF3-7308-8F2A-214B4C74EF2A}"/>
              </a:ext>
            </a:extLst>
          </p:cNvPr>
          <p:cNvSpPr txBox="1"/>
          <p:nvPr/>
        </p:nvSpPr>
        <p:spPr>
          <a:xfrm>
            <a:off x="6443305" y="2685692"/>
            <a:ext cx="5474048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Nel  2030 </a:t>
            </a:r>
            <a:r>
              <a:rPr lang="en-US" sz="2400" dirty="0" err="1">
                <a:latin typeface="Garamond" panose="02020404030301010803" pitchFamily="18" charset="0"/>
              </a:rPr>
              <a:t>gli</a:t>
            </a:r>
            <a:r>
              <a:rPr lang="en-US" sz="2400" dirty="0">
                <a:latin typeface="Garamond" panose="02020404030301010803" pitchFamily="18" charset="0"/>
              </a:rPr>
              <a:t> anziani </a:t>
            </a:r>
            <a:r>
              <a:rPr lang="en-US" sz="2400" dirty="0" err="1">
                <a:latin typeface="Garamond" panose="02020404030301010803" pitchFamily="18" charset="0"/>
              </a:rPr>
              <a:t>supereranno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i</a:t>
            </a:r>
            <a:r>
              <a:rPr lang="en-US" sz="2400" dirty="0">
                <a:latin typeface="Garamond" panose="02020404030301010803" pitchFamily="18" charset="0"/>
              </a:rPr>
              <a:t> bambini sotto </a:t>
            </a:r>
            <a:r>
              <a:rPr lang="en-US" sz="2400" dirty="0" err="1">
                <a:latin typeface="Garamond" panose="02020404030301010803" pitchFamily="18" charset="0"/>
              </a:rPr>
              <a:t>i</a:t>
            </a:r>
            <a:r>
              <a:rPr lang="en-US" sz="2400" dirty="0">
                <a:latin typeface="Garamond" panose="02020404030301010803" pitchFamily="18" charset="0"/>
              </a:rPr>
              <a:t> 10 anni.</a:t>
            </a:r>
          </a:p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Nel 2050  </a:t>
            </a:r>
            <a:r>
              <a:rPr lang="en-US" sz="2400" dirty="0">
                <a:latin typeface="Garamond" panose="02020404030301010803" pitchFamily="18" charset="0"/>
              </a:rPr>
              <a:t>le </a:t>
            </a:r>
            <a:r>
              <a:rPr lang="en-US" sz="2400" dirty="0" err="1">
                <a:latin typeface="Garamond" panose="02020404030301010803" pitchFamily="18" charset="0"/>
              </a:rPr>
              <a:t>persone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oltre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i</a:t>
            </a:r>
            <a:r>
              <a:rPr lang="en-US" sz="2400" dirty="0">
                <a:latin typeface="Garamond" panose="02020404030301010803" pitchFamily="18" charset="0"/>
              </a:rPr>
              <a:t> 60 anni </a:t>
            </a:r>
            <a:r>
              <a:rPr lang="en-US" sz="2400" dirty="0" err="1">
                <a:latin typeface="Garamond" panose="02020404030301010803" pitchFamily="18" charset="0"/>
              </a:rPr>
              <a:t>saranno</a:t>
            </a:r>
            <a:r>
              <a:rPr lang="en-US" sz="2400" dirty="0">
                <a:latin typeface="Garamond" panose="02020404030301010803" pitchFamily="18" charset="0"/>
              </a:rPr>
              <a:t> in </a:t>
            </a:r>
            <a:r>
              <a:rPr lang="en-US" sz="2400" dirty="0" err="1">
                <a:latin typeface="Garamond" panose="02020404030301010803" pitchFamily="18" charset="0"/>
              </a:rPr>
              <a:t>numero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maggiore</a:t>
            </a:r>
            <a:r>
              <a:rPr lang="en-US" sz="2400" dirty="0">
                <a:latin typeface="Garamond" panose="02020404030301010803" pitchFamily="18" charset="0"/>
              </a:rPr>
              <a:t> rispetto ai </a:t>
            </a:r>
            <a:r>
              <a:rPr lang="en-US" sz="2400" dirty="0" err="1">
                <a:latin typeface="Garamond" panose="02020404030301010803" pitchFamily="18" charset="0"/>
              </a:rPr>
              <a:t>giovani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tra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i</a:t>
            </a:r>
            <a:r>
              <a:rPr lang="en-US" sz="2400" dirty="0">
                <a:latin typeface="Garamond" panose="02020404030301010803" pitchFamily="18" charset="0"/>
              </a:rPr>
              <a:t> 10 e 24 anni.</a:t>
            </a:r>
          </a:p>
          <a:p>
            <a:pPr marL="0" indent="0"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Tra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il 2017 e il 2050 le </a:t>
            </a:r>
            <a:r>
              <a:rPr lang="en-US" sz="2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persone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di 80 anni ed </a:t>
            </a:r>
            <a:r>
              <a:rPr lang="en-US" sz="2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oltre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aumenteranno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di </a:t>
            </a:r>
            <a:r>
              <a:rPr lang="en-US" sz="2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tre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volte ( da 137 </a:t>
            </a:r>
            <a:r>
              <a:rPr lang="en-US" sz="2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milioni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a 425 </a:t>
            </a:r>
            <a:r>
              <a:rPr lang="en-US" sz="2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milioni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085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736B469-FB46-64EA-67D1-0E8A58DC6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82" y="656838"/>
            <a:ext cx="10288436" cy="55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34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42624" y="4784784"/>
            <a:ext cx="659653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+mj-lt"/>
              </a:rPr>
              <a:t>Aumento popolazione adulto-anziana</a:t>
            </a:r>
          </a:p>
          <a:p>
            <a:r>
              <a:rPr lang="it-IT" sz="2400" dirty="0">
                <a:solidFill>
                  <a:srgbClr val="FF0000"/>
                </a:solidFill>
                <a:latin typeface="+mj-lt"/>
              </a:rPr>
              <a:t>Basso tasso di natalità</a:t>
            </a:r>
          </a:p>
          <a:p>
            <a:r>
              <a:rPr lang="it-IT" sz="2400" dirty="0">
                <a:solidFill>
                  <a:srgbClr val="FF0000"/>
                </a:solidFill>
                <a:latin typeface="+mj-lt"/>
              </a:rPr>
              <a:t>Emigrazione giovanile</a:t>
            </a:r>
          </a:p>
          <a:p>
            <a:r>
              <a:rPr lang="it-IT" sz="2400" dirty="0">
                <a:solidFill>
                  <a:srgbClr val="FF0000"/>
                </a:solidFill>
                <a:latin typeface="+mj-lt"/>
              </a:rPr>
              <a:t>Desertificazione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C8E7492-FE5D-391A-3EA0-EBF35D978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78" t="48517" r="15463" b="22386"/>
          <a:stretch/>
        </p:blipFill>
        <p:spPr>
          <a:xfrm>
            <a:off x="7473262" y="293043"/>
            <a:ext cx="3880538" cy="3415853"/>
          </a:xfrm>
          <a:prstGeom prst="rect">
            <a:avLst/>
          </a:prstGeo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FEDAE408-D5E6-B27B-AC14-1AF3B41DF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6119" y="190048"/>
            <a:ext cx="7069540" cy="4351338"/>
          </a:xfr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2EDAA1F3-6A1A-C83E-B2D7-B2EDE7895884}"/>
              </a:ext>
            </a:extLst>
          </p:cNvPr>
          <p:cNvGrpSpPr/>
          <p:nvPr/>
        </p:nvGrpSpPr>
        <p:grpSpPr>
          <a:xfrm>
            <a:off x="7039155" y="3594686"/>
            <a:ext cx="5001989" cy="3174521"/>
            <a:chOff x="6419385" y="2257686"/>
            <a:chExt cx="5506514" cy="4182815"/>
          </a:xfrm>
        </p:grpSpPr>
        <p:pic>
          <p:nvPicPr>
            <p:cNvPr id="4" name="Segnaposto contenuto 3">
              <a:extLst>
                <a:ext uri="{FF2B5EF4-FFF2-40B4-BE49-F238E27FC236}">
                  <a16:creationId xmlns:a16="http://schemas.microsoft.com/office/drawing/2014/main" id="{FE905E50-0384-52C9-3455-E9C1F1ECB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556" t="35438" r="21712" b="22277"/>
            <a:stretch/>
          </p:blipFill>
          <p:spPr>
            <a:xfrm>
              <a:off x="6419385" y="2257686"/>
              <a:ext cx="5506514" cy="3663612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452A97B7-F275-0ACF-83D2-1907AC5576C0}"/>
                </a:ext>
              </a:extLst>
            </p:cNvPr>
            <p:cNvSpPr txBox="1"/>
            <p:nvPr/>
          </p:nvSpPr>
          <p:spPr>
            <a:xfrm>
              <a:off x="7858656" y="6071169"/>
              <a:ext cx="3954202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/>
                <a:t>Vaccaro, Coletta </a:t>
              </a:r>
              <a:r>
                <a:rPr lang="it-IT" dirty="0" err="1"/>
                <a:t>Censis</a:t>
              </a:r>
              <a:r>
                <a:rPr lang="it-IT" dirty="0"/>
                <a:t>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05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A65EEF1-AAA8-A077-1F4E-8F0C018C3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848"/>
          <a:stretch/>
        </p:blipFill>
        <p:spPr>
          <a:xfrm>
            <a:off x="411480" y="187133"/>
            <a:ext cx="11051177" cy="309090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700EFF-BD6E-A14D-232D-D1110D1114B1}"/>
              </a:ext>
            </a:extLst>
          </p:cNvPr>
          <p:cNvSpPr txBox="1"/>
          <p:nvPr/>
        </p:nvSpPr>
        <p:spPr>
          <a:xfrm>
            <a:off x="2119836" y="787504"/>
            <a:ext cx="9594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Quali aree del paese sono maggiormente interessate ????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071F0A9-9161-4115-B14E-21758315FA94}"/>
              </a:ext>
            </a:extLst>
          </p:cNvPr>
          <p:cNvSpPr/>
          <p:nvPr/>
        </p:nvSpPr>
        <p:spPr>
          <a:xfrm>
            <a:off x="1155940" y="1732585"/>
            <a:ext cx="9673086" cy="16102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CC798311-DC13-C263-BD06-43A596A73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11" y="3756794"/>
            <a:ext cx="9973735" cy="115760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116845-A7DB-0763-D088-627FAD8E3519}"/>
              </a:ext>
            </a:extLst>
          </p:cNvPr>
          <p:cNvSpPr txBox="1"/>
          <p:nvPr/>
        </p:nvSpPr>
        <p:spPr>
          <a:xfrm>
            <a:off x="4175184" y="5474898"/>
            <a:ext cx="4692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PERSI 35.000 RESIDENTI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EC07427-BB2B-4636-208A-2AE395A5D295}"/>
              </a:ext>
            </a:extLst>
          </p:cNvPr>
          <p:cNvSpPr/>
          <p:nvPr/>
        </p:nvSpPr>
        <p:spPr>
          <a:xfrm>
            <a:off x="1006415" y="3663351"/>
            <a:ext cx="10161917" cy="13169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8989078-A092-5439-B509-4DE3E0309112}"/>
              </a:ext>
            </a:extLst>
          </p:cNvPr>
          <p:cNvSpPr txBox="1"/>
          <p:nvPr/>
        </p:nvSpPr>
        <p:spPr>
          <a:xfrm>
            <a:off x="10087155" y="6182264"/>
            <a:ext cx="1245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ISTAT 2024</a:t>
            </a:r>
          </a:p>
        </p:txBody>
      </p:sp>
    </p:spTree>
    <p:extLst>
      <p:ext uri="{BB962C8B-B14F-4D97-AF65-F5344CB8AC3E}">
        <p14:creationId xmlns:p14="http://schemas.microsoft.com/office/powerpoint/2010/main" val="127778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CF49F1-BDC7-3632-3196-A59476F5A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377496"/>
            <a:ext cx="2159726" cy="132556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5486291-B315-5CDC-FD0A-1729447C4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210" y="213946"/>
            <a:ext cx="8326670" cy="6439811"/>
          </a:xfr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1CDCC0CB-2C7C-83CC-9F1C-0A8D3B842212}"/>
              </a:ext>
            </a:extLst>
          </p:cNvPr>
          <p:cNvCxnSpPr>
            <a:cxnSpLocks/>
          </p:cNvCxnSpPr>
          <p:nvPr/>
        </p:nvCxnSpPr>
        <p:spPr>
          <a:xfrm>
            <a:off x="2761852" y="4059154"/>
            <a:ext cx="101556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003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AC9A57A-09F8-F7D1-BC8D-E00B95A3C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0617" y="985089"/>
            <a:ext cx="4660287" cy="5704983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21D7C1-DDE0-EFDE-96FC-A40D7B88E028}"/>
              </a:ext>
            </a:extLst>
          </p:cNvPr>
          <p:cNvSpPr txBox="1"/>
          <p:nvPr/>
        </p:nvSpPr>
        <p:spPr>
          <a:xfrm>
            <a:off x="535546" y="312723"/>
            <a:ext cx="4195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SNAI Calabria</a:t>
            </a:r>
          </a:p>
          <a:p>
            <a:r>
              <a:rPr lang="it-IT" sz="2400" dirty="0">
                <a:solidFill>
                  <a:srgbClr val="222222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it-IT" sz="2400" dirty="0">
                <a:solidFill>
                  <a:srgbClr val="222222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rogrammazione 2014-2020</a:t>
            </a:r>
            <a:endParaRPr lang="it-IT" sz="44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D36EAA-9AD2-ECB8-4F58-28725153E956}"/>
              </a:ext>
            </a:extLst>
          </p:cNvPr>
          <p:cNvSpPr txBox="1"/>
          <p:nvPr/>
        </p:nvSpPr>
        <p:spPr>
          <a:xfrm>
            <a:off x="655846" y="1613118"/>
            <a:ext cx="549708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Alto Ionio Cosentino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Alto Tirreno Cosentino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FF0000"/>
                </a:solidFill>
              </a:rPr>
              <a:t>Ionico Serre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Versante Tirrenico Aspromonte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</p:txBody>
      </p:sp>
      <p:sp>
        <p:nvSpPr>
          <p:cNvPr id="8" name="Freccia circolare a destra 7">
            <a:extLst>
              <a:ext uri="{FF2B5EF4-FFF2-40B4-BE49-F238E27FC236}">
                <a16:creationId xmlns:a16="http://schemas.microsoft.com/office/drawing/2014/main" id="{A8560D73-A7E3-646D-70BE-3DC7CDB8AF65}"/>
              </a:ext>
            </a:extLst>
          </p:cNvPr>
          <p:cNvSpPr/>
          <p:nvPr/>
        </p:nvSpPr>
        <p:spPr>
          <a:xfrm>
            <a:off x="-114475" y="2597764"/>
            <a:ext cx="1300042" cy="1923785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615AB5-9C71-D5FE-ED3D-96D8344A6606}"/>
              </a:ext>
            </a:extLst>
          </p:cNvPr>
          <p:cNvSpPr txBox="1"/>
          <p:nvPr/>
        </p:nvSpPr>
        <p:spPr>
          <a:xfrm>
            <a:off x="1470201" y="3729121"/>
            <a:ext cx="41557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Centri per l’invecchiamento attivo</a:t>
            </a:r>
          </a:p>
          <a:p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Serra San Bruno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Bivongi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Chiaravalle</a:t>
            </a:r>
          </a:p>
          <a:p>
            <a:endParaRPr lang="it-IT" sz="20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A62CE0-A02E-75A8-566E-5F09757D1B3F}"/>
              </a:ext>
            </a:extLst>
          </p:cNvPr>
          <p:cNvSpPr txBox="1"/>
          <p:nvPr/>
        </p:nvSpPr>
        <p:spPr>
          <a:xfrm>
            <a:off x="6096001" y="312723"/>
            <a:ext cx="4026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58 Comuni 93.700 abitanti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E6B2B7-7E38-C57C-01EE-F1599A8619F0}"/>
              </a:ext>
            </a:extLst>
          </p:cNvPr>
          <p:cNvSpPr txBox="1"/>
          <p:nvPr/>
        </p:nvSpPr>
        <p:spPr>
          <a:xfrm>
            <a:off x="492325" y="5606261"/>
            <a:ext cx="4136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Telemedicina</a:t>
            </a:r>
          </a:p>
          <a:p>
            <a:r>
              <a:rPr lang="it-IT" sz="2400" b="1" dirty="0"/>
              <a:t>Piattaforme per elisoccorso </a:t>
            </a:r>
          </a:p>
        </p:txBody>
      </p:sp>
    </p:spTree>
    <p:extLst>
      <p:ext uri="{BB962C8B-B14F-4D97-AF65-F5344CB8AC3E}">
        <p14:creationId xmlns:p14="http://schemas.microsoft.com/office/powerpoint/2010/main" val="29087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4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717</Words>
  <Application>Microsoft Office PowerPoint</Application>
  <PresentationFormat>Widescreen</PresentationFormat>
  <Paragraphs>92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7" baseType="lpstr">
      <vt:lpstr>-apple-system</vt:lpstr>
      <vt:lpstr>Aptos</vt:lpstr>
      <vt:lpstr>Aptos Display</vt:lpstr>
      <vt:lpstr>Arial</vt:lpstr>
      <vt:lpstr>Calibri</vt:lpstr>
      <vt:lpstr>Garamond</vt:lpstr>
      <vt:lpstr>Libre Franklin</vt:lpstr>
      <vt:lpstr>Montserrat</vt:lpstr>
      <vt:lpstr>open sans</vt:lpstr>
      <vt:lpstr>Tema di Office</vt:lpstr>
      <vt:lpstr>Presentazione standard di PowerPoint</vt:lpstr>
      <vt:lpstr>outline</vt:lpstr>
      <vt:lpstr>Presentazione standard di PowerPoint</vt:lpstr>
      <vt:lpstr>L'invecchiamento è il più grande fattore di rischio per numerose malattie umane e la comprensione del processo di invecchiamento può quindi facilitare lo sviluppo di nuovi trattamenti per le malattie associate all'età. 
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Perché i centri per l’invecchiamento attivo?</vt:lpstr>
      <vt:lpstr>Presentazione standard di PowerPoint</vt:lpstr>
      <vt:lpstr>Presentazione standard di PowerPoint</vt:lpstr>
      <vt:lpstr>Invecchiamento attivo strumento per l’economia</vt:lpstr>
      <vt:lpstr>Ricadute sulla salute</vt:lpstr>
      <vt:lpstr>A che punto siamo?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amalia cecilia bruni</dc:creator>
  <cp:lastModifiedBy>amalia cecilia bruni</cp:lastModifiedBy>
  <cp:revision>84</cp:revision>
  <dcterms:created xsi:type="dcterms:W3CDTF">2024-10-23T20:13:50Z</dcterms:created>
  <dcterms:modified xsi:type="dcterms:W3CDTF">2024-10-25T20:46:24Z</dcterms:modified>
</cp:coreProperties>
</file>